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1333" r:id="rId2"/>
    <p:sldId id="1332" r:id="rId3"/>
    <p:sldId id="1335" r:id="rId4"/>
    <p:sldId id="1328" r:id="rId5"/>
    <p:sldId id="1336" r:id="rId6"/>
    <p:sldId id="1318" r:id="rId7"/>
    <p:sldId id="1319" r:id="rId8"/>
  </p:sldIdLst>
  <p:sldSz cx="12192000" cy="6858000"/>
  <p:notesSz cx="6797675" cy="9926638"/>
  <p:custDataLst>
    <p:tags r:id="rId11"/>
  </p:custDataLst>
  <p:defaultTextStyle>
    <a:defPPr>
      <a:defRPr lang="en-GB"/>
    </a:defPPr>
    <a:lvl1pPr algn="l" defTabSz="449263" rtl="0" eaLnBrk="0" fontAlgn="base" hangingPunct="0">
      <a:spcBef>
        <a:spcPct val="0"/>
      </a:spcBef>
      <a:spcAft>
        <a:spcPct val="0"/>
      </a:spcAft>
      <a:defRPr sz="2000" kern="1200">
        <a:solidFill>
          <a:schemeClr val="bg1"/>
        </a:solidFill>
        <a:latin typeface="Trebuchet MS" panose="020B0603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sz="2000" kern="1200">
        <a:solidFill>
          <a:schemeClr val="bg1"/>
        </a:solidFill>
        <a:latin typeface="Trebuchet MS" panose="020B0603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sz="2000" kern="1200">
        <a:solidFill>
          <a:schemeClr val="bg1"/>
        </a:solidFill>
        <a:latin typeface="Trebuchet MS" panose="020B0603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sz="2000" kern="1200">
        <a:solidFill>
          <a:schemeClr val="bg1"/>
        </a:solidFill>
        <a:latin typeface="Trebuchet MS" panose="020B0603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sz="2000" kern="1200">
        <a:solidFill>
          <a:schemeClr val="bg1"/>
        </a:solidFill>
        <a:latin typeface="Trebuchet MS" panose="020B0603020202020204" pitchFamily="34" charset="0"/>
        <a:ea typeface="Microsoft YaHei" panose="020B0503020204020204" pitchFamily="34" charset="-122"/>
        <a:cs typeface="+mn-cs"/>
      </a:defRPr>
    </a:lvl5pPr>
    <a:lvl6pPr marL="2286000" algn="l" defTabSz="914400" rtl="0" eaLnBrk="1" latinLnBrk="0" hangingPunct="1">
      <a:defRPr sz="2000" kern="1200">
        <a:solidFill>
          <a:schemeClr val="bg1"/>
        </a:solidFill>
        <a:latin typeface="Trebuchet MS" panose="020B0603020202020204" pitchFamily="34" charset="0"/>
        <a:ea typeface="Microsoft YaHei" panose="020B0503020204020204" pitchFamily="34" charset="-122"/>
        <a:cs typeface="+mn-cs"/>
      </a:defRPr>
    </a:lvl6pPr>
    <a:lvl7pPr marL="2743200" algn="l" defTabSz="914400" rtl="0" eaLnBrk="1" latinLnBrk="0" hangingPunct="1">
      <a:defRPr sz="2000" kern="1200">
        <a:solidFill>
          <a:schemeClr val="bg1"/>
        </a:solidFill>
        <a:latin typeface="Trebuchet MS" panose="020B0603020202020204" pitchFamily="34" charset="0"/>
        <a:ea typeface="Microsoft YaHei" panose="020B0503020204020204" pitchFamily="34" charset="-122"/>
        <a:cs typeface="+mn-cs"/>
      </a:defRPr>
    </a:lvl7pPr>
    <a:lvl8pPr marL="3200400" algn="l" defTabSz="914400" rtl="0" eaLnBrk="1" latinLnBrk="0" hangingPunct="1">
      <a:defRPr sz="2000" kern="1200">
        <a:solidFill>
          <a:schemeClr val="bg1"/>
        </a:solidFill>
        <a:latin typeface="Trebuchet MS" panose="020B0603020202020204" pitchFamily="34" charset="0"/>
        <a:ea typeface="Microsoft YaHei" panose="020B0503020204020204" pitchFamily="34" charset="-122"/>
        <a:cs typeface="+mn-cs"/>
      </a:defRPr>
    </a:lvl8pPr>
    <a:lvl9pPr marL="3657600" algn="l" defTabSz="914400" rtl="0" eaLnBrk="1" latinLnBrk="0" hangingPunct="1">
      <a:defRPr sz="2000" kern="1200">
        <a:solidFill>
          <a:schemeClr val="bg1"/>
        </a:solidFill>
        <a:latin typeface="Trebuchet MS" panose="020B0603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ptiste SIROT" initials="BS" lastIdx="2" clrIdx="0">
    <p:extLst>
      <p:ext uri="{19B8F6BF-5375-455C-9EA6-DF929625EA0E}">
        <p15:presenceInfo xmlns:p15="http://schemas.microsoft.com/office/powerpoint/2012/main" userId="S-1-5-21-1537322746-2714786844-2335544270-11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9231"/>
    <a:srgbClr val="FFC000"/>
    <a:srgbClr val="92D050"/>
    <a:srgbClr val="F3920D"/>
    <a:srgbClr val="80A856"/>
    <a:srgbClr val="5BD4FF"/>
    <a:srgbClr val="EF7507"/>
    <a:srgbClr val="7373DB"/>
    <a:srgbClr val="00B05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30" autoAdjust="0"/>
    <p:restoredTop sz="89451" autoAdjust="0"/>
  </p:normalViewPr>
  <p:slideViewPr>
    <p:cSldViewPr>
      <p:cViewPr varScale="1">
        <p:scale>
          <a:sx n="78" d="100"/>
          <a:sy n="78" d="100"/>
        </p:scale>
        <p:origin x="504" y="43"/>
      </p:cViewPr>
      <p:guideLst>
        <p:guide orient="horz" pos="2160"/>
        <p:guide pos="3840"/>
      </p:guideLst>
    </p:cSldViewPr>
  </p:slideViewPr>
  <p:outlineViewPr>
    <p:cViewPr varScale="1">
      <p:scale>
        <a:sx n="170" d="200"/>
        <a:sy n="170" d="200"/>
      </p:scale>
      <p:origin x="0" y="-50352"/>
    </p:cViewPr>
  </p:outlineViewPr>
  <p:notesTextViewPr>
    <p:cViewPr>
      <p:scale>
        <a:sx n="100" d="100"/>
        <a:sy n="100" d="100"/>
      </p:scale>
      <p:origin x="0" y="0"/>
    </p:cViewPr>
  </p:notesTextViewPr>
  <p:sorterViewPr>
    <p:cViewPr>
      <p:scale>
        <a:sx n="150" d="100"/>
        <a:sy n="150" d="100"/>
      </p:scale>
      <p:origin x="0" y="-60389"/>
    </p:cViewPr>
  </p:sorterViewPr>
  <p:notesViewPr>
    <p:cSldViewPr>
      <p:cViewPr varScale="1">
        <p:scale>
          <a:sx n="52" d="100"/>
          <a:sy n="52" d="100"/>
        </p:scale>
        <p:origin x="2347" y="6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946399" cy="496889"/>
          </a:xfrm>
          <a:prstGeom prst="rect">
            <a:avLst/>
          </a:prstGeom>
        </p:spPr>
        <p:txBody>
          <a:bodyPr vert="horz" lIns="91359" tIns="45681" rIns="91359" bIns="45681" rtlCol="0"/>
          <a:lstStyle>
            <a:lvl1pPr algn="l" eaLnBrk="1" hangingPunct="1">
              <a:buClr>
                <a:srgbClr val="000000"/>
              </a:buClr>
              <a:buSzPct val="100000"/>
              <a:buFont typeface="Times New Roman" pitchFamily="18" charset="0"/>
              <a:buNone/>
              <a:defRPr sz="1200"/>
            </a:lvl1pPr>
          </a:lstStyle>
          <a:p>
            <a:pPr>
              <a:defRPr/>
            </a:pPr>
            <a:endParaRPr lang="fr-FR"/>
          </a:p>
        </p:txBody>
      </p:sp>
      <p:sp>
        <p:nvSpPr>
          <p:cNvPr id="3" name="Espace réservé de la date 2"/>
          <p:cNvSpPr>
            <a:spLocks noGrp="1"/>
          </p:cNvSpPr>
          <p:nvPr>
            <p:ph type="dt" sz="quarter" idx="1"/>
          </p:nvPr>
        </p:nvSpPr>
        <p:spPr>
          <a:xfrm>
            <a:off x="3849693" y="1"/>
            <a:ext cx="2946399" cy="496889"/>
          </a:xfrm>
          <a:prstGeom prst="rect">
            <a:avLst/>
          </a:prstGeom>
        </p:spPr>
        <p:txBody>
          <a:bodyPr vert="horz" lIns="91359" tIns="45681" rIns="91359" bIns="45681" rtlCol="0"/>
          <a:lstStyle>
            <a:lvl1pPr algn="r" eaLnBrk="1" hangingPunct="1">
              <a:buClr>
                <a:srgbClr val="000000"/>
              </a:buClr>
              <a:buSzPct val="100000"/>
              <a:buFont typeface="Times New Roman" pitchFamily="18" charset="0"/>
              <a:buNone/>
              <a:defRPr sz="1200"/>
            </a:lvl1pPr>
          </a:lstStyle>
          <a:p>
            <a:pPr>
              <a:defRPr/>
            </a:pPr>
            <a:fld id="{A4DE431B-9990-40D0-99C7-5A6F602DD3D3}" type="datetimeFigureOut">
              <a:rPr lang="fr-FR"/>
              <a:pPr>
                <a:defRPr/>
              </a:pPr>
              <a:t>05/06/2023</a:t>
            </a:fld>
            <a:endParaRPr lang="fr-FR"/>
          </a:p>
        </p:txBody>
      </p:sp>
      <p:sp>
        <p:nvSpPr>
          <p:cNvPr id="5" name="Espace réservé du numéro de diapositive 4"/>
          <p:cNvSpPr>
            <a:spLocks noGrp="1"/>
          </p:cNvSpPr>
          <p:nvPr>
            <p:ph type="sldNum" sz="quarter" idx="3"/>
          </p:nvPr>
        </p:nvSpPr>
        <p:spPr>
          <a:xfrm>
            <a:off x="3849693" y="9428168"/>
            <a:ext cx="2946399" cy="496887"/>
          </a:xfrm>
          <a:prstGeom prst="rect">
            <a:avLst/>
          </a:prstGeom>
        </p:spPr>
        <p:txBody>
          <a:bodyPr vert="horz" wrap="square" lIns="91359" tIns="45681" rIns="91359" bIns="45681"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lvl1pPr>
          </a:lstStyle>
          <a:p>
            <a:pPr>
              <a:defRPr/>
            </a:pPr>
            <a:fld id="{5F60C10A-882E-4FB8-A2D7-09E221FBA2ED}" type="slidenum">
              <a:rPr lang="fr-FR" altLang="fr-FR"/>
              <a:pPr>
                <a:defRPr/>
              </a:pPr>
              <a:t>‹N°›</a:t>
            </a:fld>
            <a:endParaRPr lang="fr-FR" altLang="fr-FR"/>
          </a:p>
        </p:txBody>
      </p:sp>
      <p:sp>
        <p:nvSpPr>
          <p:cNvPr id="6" name="Espace réservé du pied de page 5"/>
          <p:cNvSpPr>
            <a:spLocks noGrp="1"/>
          </p:cNvSpPr>
          <p:nvPr>
            <p:ph type="ftr" sz="quarter" idx="2"/>
          </p:nvPr>
        </p:nvSpPr>
        <p:spPr>
          <a:xfrm>
            <a:off x="2" y="9428168"/>
            <a:ext cx="2946399" cy="496887"/>
          </a:xfrm>
          <a:prstGeom prst="rect">
            <a:avLst/>
          </a:prstGeom>
        </p:spPr>
        <p:txBody>
          <a:bodyPr vert="horz" lIns="91359" tIns="45681" rIns="91359" bIns="45681" rtlCol="0" anchor="b"/>
          <a:lstStyle>
            <a:lvl1pPr algn="l" eaLnBrk="1" hangingPunct="1">
              <a:buClr>
                <a:srgbClr val="000000"/>
              </a:buClr>
              <a:buSzPct val="100000"/>
              <a:buFont typeface="Times New Roman" pitchFamily="18" charset="0"/>
              <a:buNone/>
              <a:defRPr sz="1200"/>
            </a:lvl1pPr>
          </a:lstStyle>
          <a:p>
            <a:pPr>
              <a:defRPr/>
            </a:pPr>
            <a:endParaRPr lang="fr-FR"/>
          </a:p>
        </p:txBody>
      </p:sp>
    </p:spTree>
    <p:extLst>
      <p:ext uri="{BB962C8B-B14F-4D97-AF65-F5344CB8AC3E}">
        <p14:creationId xmlns:p14="http://schemas.microsoft.com/office/powerpoint/2010/main" val="3916398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AutoShape 1"/>
          <p:cNvSpPr>
            <a:spLocks noChangeArrowheads="1"/>
          </p:cNvSpPr>
          <p:nvPr/>
        </p:nvSpPr>
        <p:spPr bwMode="auto">
          <a:xfrm>
            <a:off x="3" y="2"/>
            <a:ext cx="6797675" cy="9926638"/>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lIns="91359" tIns="45681" rIns="91359" bIns="45681" anchor="ctr"/>
          <a:lstStyle/>
          <a:p>
            <a:pPr eaLnBrk="1" hangingPunct="1">
              <a:buClr>
                <a:srgbClr val="000000"/>
              </a:buClr>
              <a:buSzPct val="100000"/>
              <a:buFont typeface="Times New Roman" panose="02020603050405020304" pitchFamily="18" charset="0"/>
              <a:buNone/>
            </a:pPr>
            <a:endParaRPr lang="fr-FR" altLang="fr-FR">
              <a:cs typeface="Arial" panose="020B0604020202020204" pitchFamily="34" charset="0"/>
            </a:endParaRPr>
          </a:p>
        </p:txBody>
      </p:sp>
      <p:sp>
        <p:nvSpPr>
          <p:cNvPr id="5123" name="AutoShape 2"/>
          <p:cNvSpPr>
            <a:spLocks noChangeArrowheads="1"/>
          </p:cNvSpPr>
          <p:nvPr/>
        </p:nvSpPr>
        <p:spPr bwMode="auto">
          <a:xfrm>
            <a:off x="3" y="2"/>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359" tIns="45681" rIns="91359" bIns="45681" anchor="ctr"/>
          <a:lstStyle/>
          <a:p>
            <a:pPr eaLnBrk="1" hangingPunct="1">
              <a:buClr>
                <a:srgbClr val="000000"/>
              </a:buClr>
              <a:buSzPct val="100000"/>
              <a:buFont typeface="Times New Roman" panose="02020603050405020304" pitchFamily="18" charset="0"/>
              <a:buNone/>
            </a:pPr>
            <a:endParaRPr lang="fr-FR" altLang="fr-FR">
              <a:cs typeface="Arial" panose="020B0604020202020204" pitchFamily="34" charset="0"/>
            </a:endParaRPr>
          </a:p>
        </p:txBody>
      </p:sp>
      <p:sp>
        <p:nvSpPr>
          <p:cNvPr id="5124" name="Text Box 3"/>
          <p:cNvSpPr txBox="1">
            <a:spLocks noChangeArrowheads="1"/>
          </p:cNvSpPr>
          <p:nvPr/>
        </p:nvSpPr>
        <p:spPr bwMode="auto">
          <a:xfrm>
            <a:off x="2" y="1"/>
            <a:ext cx="2946399"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359" tIns="45681" rIns="91359" bIns="45681" anchor="ctr"/>
          <a:lstStyle/>
          <a:p>
            <a:pPr eaLnBrk="1" hangingPunct="1">
              <a:buClr>
                <a:srgbClr val="000000"/>
              </a:buClr>
              <a:buSzPct val="100000"/>
              <a:buFont typeface="Times New Roman" panose="02020603050405020304" pitchFamily="18" charset="0"/>
              <a:buNone/>
            </a:pPr>
            <a:endParaRPr lang="fr-FR" altLang="fr-FR">
              <a:cs typeface="Arial" panose="020B0604020202020204" pitchFamily="34" charset="0"/>
            </a:endParaRPr>
          </a:p>
        </p:txBody>
      </p:sp>
      <p:sp>
        <p:nvSpPr>
          <p:cNvPr id="2" name="Rectangle 4"/>
          <p:cNvSpPr>
            <a:spLocks noGrp="1" noChangeArrowheads="1"/>
          </p:cNvSpPr>
          <p:nvPr>
            <p:ph type="dt"/>
          </p:nvPr>
        </p:nvSpPr>
        <p:spPr bwMode="auto">
          <a:xfrm>
            <a:off x="3849692" y="5"/>
            <a:ext cx="2943225" cy="492125"/>
          </a:xfrm>
          <a:prstGeom prst="rect">
            <a:avLst/>
          </a:prstGeom>
          <a:noFill/>
          <a:ln w="9525">
            <a:noFill/>
            <a:round/>
            <a:headEnd/>
            <a:tailEnd/>
          </a:ln>
          <a:effectLst/>
        </p:spPr>
        <p:txBody>
          <a:bodyPr vert="horz" wrap="square" lIns="89920" tIns="46759" rIns="89920" bIns="46759" numCol="1" anchor="t" anchorCtr="0" compatLnSpc="1">
            <a:prstTxWarp prst="textNoShape">
              <a:avLst/>
            </a:prstTxWarp>
          </a:bodyPr>
          <a:lstStyle>
            <a:lvl1pPr algn="r" eaLnBrk="1" hangingPunct="1">
              <a:buClrTx/>
              <a:buSzPct val="100000"/>
              <a:buFontTx/>
              <a:buNone/>
              <a:tabLst>
                <a:tab pos="0" algn="l"/>
                <a:tab pos="447281" algn="l"/>
                <a:tab pos="896150" algn="l"/>
                <a:tab pos="1345018" algn="l"/>
                <a:tab pos="1793884" algn="l"/>
                <a:tab pos="2242751" algn="l"/>
                <a:tab pos="2691618" algn="l"/>
                <a:tab pos="3140486" algn="l"/>
                <a:tab pos="3589353" algn="l"/>
                <a:tab pos="4038223" algn="l"/>
                <a:tab pos="4487087" algn="l"/>
                <a:tab pos="4935954" algn="l"/>
                <a:tab pos="5384822" algn="l"/>
                <a:tab pos="5833690" algn="l"/>
                <a:tab pos="6282557" algn="l"/>
                <a:tab pos="6731427" algn="l"/>
                <a:tab pos="7180291" algn="l"/>
                <a:tab pos="7629159" algn="l"/>
                <a:tab pos="8078027" algn="l"/>
                <a:tab pos="8526893" algn="l"/>
                <a:tab pos="8975760" algn="l"/>
              </a:tabLst>
              <a:defRPr sz="1200">
                <a:solidFill>
                  <a:srgbClr val="663300"/>
                </a:solidFill>
                <a:latin typeface="Trebuchet MS" pitchFamily="32" charset="0"/>
                <a:ea typeface="+mn-ea"/>
                <a:cs typeface="Arial" charset="0"/>
              </a:defRPr>
            </a:lvl1pPr>
          </a:lstStyle>
          <a:p>
            <a:pPr>
              <a:defRPr/>
            </a:pPr>
            <a:endParaRPr lang="fr-FR"/>
          </a:p>
        </p:txBody>
      </p:sp>
      <p:sp>
        <p:nvSpPr>
          <p:cNvPr id="5126" name="Rectangle 5"/>
          <p:cNvSpPr>
            <a:spLocks noGrp="1" noRot="1" noChangeAspect="1" noChangeArrowheads="1"/>
          </p:cNvSpPr>
          <p:nvPr>
            <p:ph type="sldImg"/>
          </p:nvPr>
        </p:nvSpPr>
        <p:spPr bwMode="auto">
          <a:xfrm>
            <a:off x="90488" y="744538"/>
            <a:ext cx="6613525" cy="3721100"/>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6"/>
          <p:cNvSpPr>
            <a:spLocks noGrp="1" noChangeArrowheads="1"/>
          </p:cNvSpPr>
          <p:nvPr>
            <p:ph type="body"/>
          </p:nvPr>
        </p:nvSpPr>
        <p:spPr bwMode="auto">
          <a:xfrm>
            <a:off x="679452" y="4714875"/>
            <a:ext cx="5435600" cy="4464049"/>
          </a:xfrm>
          <a:prstGeom prst="rect">
            <a:avLst/>
          </a:prstGeom>
          <a:noFill/>
          <a:ln w="9525">
            <a:noFill/>
            <a:round/>
            <a:headEnd/>
            <a:tailEnd/>
          </a:ln>
          <a:effectLst/>
        </p:spPr>
        <p:txBody>
          <a:bodyPr vert="horz" wrap="square" lIns="89920" tIns="46759" rIns="89920" bIns="46759" numCol="1" anchor="t" anchorCtr="0" compatLnSpc="1">
            <a:prstTxWarp prst="textNoShape">
              <a:avLst/>
            </a:prstTxWarp>
          </a:bodyPr>
          <a:lstStyle/>
          <a:p>
            <a:pPr lvl="0"/>
            <a:endParaRPr lang="fr-FR" noProof="0"/>
          </a:p>
        </p:txBody>
      </p:sp>
      <p:sp>
        <p:nvSpPr>
          <p:cNvPr id="5128" name="Text Box 7"/>
          <p:cNvSpPr txBox="1">
            <a:spLocks noChangeArrowheads="1"/>
          </p:cNvSpPr>
          <p:nvPr/>
        </p:nvSpPr>
        <p:spPr bwMode="auto">
          <a:xfrm>
            <a:off x="2" y="9428168"/>
            <a:ext cx="2946399"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359" tIns="45681" rIns="91359" bIns="45681" anchor="ctr"/>
          <a:lstStyle/>
          <a:p>
            <a:pPr eaLnBrk="1" hangingPunct="1">
              <a:buClr>
                <a:srgbClr val="000000"/>
              </a:buClr>
              <a:buSzPct val="100000"/>
              <a:buFont typeface="Times New Roman" panose="02020603050405020304" pitchFamily="18" charset="0"/>
              <a:buNone/>
            </a:pPr>
            <a:endParaRPr lang="fr-FR" altLang="fr-FR">
              <a:cs typeface="Arial" panose="020B0604020202020204" pitchFamily="34" charset="0"/>
            </a:endParaRPr>
          </a:p>
        </p:txBody>
      </p:sp>
      <p:sp>
        <p:nvSpPr>
          <p:cNvPr id="4" name="Rectangle 8"/>
          <p:cNvSpPr>
            <a:spLocks noGrp="1" noChangeArrowheads="1"/>
          </p:cNvSpPr>
          <p:nvPr>
            <p:ph type="sldNum"/>
          </p:nvPr>
        </p:nvSpPr>
        <p:spPr bwMode="auto">
          <a:xfrm>
            <a:off x="3849692" y="9428164"/>
            <a:ext cx="2943225" cy="493712"/>
          </a:xfrm>
          <a:prstGeom prst="rect">
            <a:avLst/>
          </a:prstGeom>
          <a:noFill/>
          <a:ln w="9525">
            <a:noFill/>
            <a:round/>
            <a:headEnd/>
            <a:tailEnd/>
          </a:ln>
          <a:effectLst/>
        </p:spPr>
        <p:txBody>
          <a:bodyPr vert="horz" wrap="square" lIns="89920" tIns="46759" rIns="89920" bIns="46759" numCol="1" anchor="b" anchorCtr="0" compatLnSpc="1">
            <a:prstTxWarp prst="textNoShape">
              <a:avLst/>
            </a:prstTxWarp>
          </a:bodyPr>
          <a:lstStyle>
            <a:lvl1pPr algn="r" eaLnBrk="1" hangingPunct="1">
              <a:buSzPct val="100000"/>
              <a:tabLst>
                <a:tab pos="0" algn="l"/>
                <a:tab pos="442631" algn="l"/>
                <a:tab pos="891608" algn="l"/>
                <a:tab pos="1340585" algn="l"/>
                <a:tab pos="1789561" algn="l"/>
                <a:tab pos="2238539" algn="l"/>
                <a:tab pos="2687517" algn="l"/>
                <a:tab pos="3136492" algn="l"/>
                <a:tab pos="3585468" algn="l"/>
                <a:tab pos="4034446" algn="l"/>
                <a:tab pos="4481836" algn="l"/>
                <a:tab pos="4932400" algn="l"/>
                <a:tab pos="5381377" algn="l"/>
                <a:tab pos="5828766" algn="l"/>
                <a:tab pos="6279329" algn="l"/>
                <a:tab pos="6728306" algn="l"/>
                <a:tab pos="7175697" algn="l"/>
                <a:tab pos="7626260" algn="l"/>
                <a:tab pos="8075238" algn="l"/>
                <a:tab pos="8522627" algn="l"/>
                <a:tab pos="8971604" algn="l"/>
              </a:tabLst>
              <a:defRPr sz="1200">
                <a:solidFill>
                  <a:srgbClr val="663300"/>
                </a:solidFill>
                <a:cs typeface="Arial" panose="020B0604020202020204" pitchFamily="34" charset="0"/>
              </a:defRPr>
            </a:lvl1pPr>
          </a:lstStyle>
          <a:p>
            <a:pPr>
              <a:defRPr/>
            </a:pPr>
            <a:fld id="{80FECC26-47D0-4F4D-96F2-7C9994DC3F5A}" type="slidenum">
              <a:rPr lang="fr-FR" altLang="fr-FR"/>
              <a:pPr>
                <a:defRPr/>
              </a:pPr>
              <a:t>‹N°›</a:t>
            </a:fld>
            <a:endParaRPr lang="fr-FR" altLang="fr-FR"/>
          </a:p>
        </p:txBody>
      </p:sp>
    </p:spTree>
    <p:extLst>
      <p:ext uri="{BB962C8B-B14F-4D97-AF65-F5344CB8AC3E}">
        <p14:creationId xmlns:p14="http://schemas.microsoft.com/office/powerpoint/2010/main" val="190203710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Politique de restauration et d’entretien du fleuve Charente réalisée par le Département de la Charente.</a:t>
            </a:r>
          </a:p>
          <a:p>
            <a:endParaRPr lang="fr-FR" sz="1000" dirty="0" smtClean="0"/>
          </a:p>
          <a:p>
            <a:r>
              <a:rPr lang="fr-FR" sz="1000" dirty="0" smtClean="0"/>
              <a:t>La Charente est classée en liste 2 au titre de l’article L214-17 du Code de l’Environnement, de l’aval jusqu’à Châteauneuf-sur-Charente. A ce titre les ouvrages hydrauliques situés sur cette zone classée doivent assurer la continuité écologique qui correspond au libre passages des sédiments et des poissons à la montaison et la </a:t>
            </a:r>
            <a:r>
              <a:rPr lang="fr-FR" sz="1000" dirty="0" err="1" smtClean="0"/>
              <a:t>dévalaison</a:t>
            </a:r>
            <a:r>
              <a:rPr lang="fr-FR" sz="1000" dirty="0" smtClean="0"/>
              <a:t>.</a:t>
            </a:r>
          </a:p>
          <a:p>
            <a:endParaRPr lang="fr-FR" sz="1000" dirty="0" smtClean="0"/>
          </a:p>
          <a:p>
            <a:r>
              <a:rPr lang="fr-FR" sz="1000" dirty="0" smtClean="0"/>
              <a:t>Avec les aménagements de </a:t>
            </a:r>
            <a:r>
              <a:rPr lang="fr-FR" sz="1000" dirty="0" err="1" smtClean="0"/>
              <a:t>Vibrac</a:t>
            </a:r>
            <a:r>
              <a:rPr lang="fr-FR" sz="1000" dirty="0" smtClean="0"/>
              <a:t> réalisés en 2022 le Département de la Charente a répondu à ses obligations réglementaires. Pourtant, et au-delà de ses obligations, le Département a décidé de poursuivre cette politique en aménageant pour la continuité écologique les 3 sites en amont de Châteauneuf : Malvy, Saint-Simeux et Sireuil.</a:t>
            </a:r>
          </a:p>
          <a:p>
            <a:endParaRPr lang="fr-FR" sz="1000" dirty="0"/>
          </a:p>
        </p:txBody>
      </p:sp>
      <p:sp>
        <p:nvSpPr>
          <p:cNvPr id="4" name="Espace réservé du numéro de diapositive 3"/>
          <p:cNvSpPr>
            <a:spLocks noGrp="1"/>
          </p:cNvSpPr>
          <p:nvPr>
            <p:ph type="sldNum" idx="10"/>
          </p:nvPr>
        </p:nvSpPr>
        <p:spPr/>
        <p:txBody>
          <a:bodyPr/>
          <a:lstStyle/>
          <a:p>
            <a:pPr defTabSz="433314">
              <a:defRPr/>
            </a:pPr>
            <a:fld id="{80FECC26-47D0-4F4D-96F2-7C9994DC3F5A}" type="slidenum">
              <a:rPr lang="fr-FR" altLang="fr-FR"/>
              <a:pPr defTabSz="433314">
                <a:defRPr/>
              </a:pPr>
              <a:t>1</a:t>
            </a:fld>
            <a:endParaRPr lang="fr-FR" altLang="fr-FR"/>
          </a:p>
        </p:txBody>
      </p:sp>
    </p:spTree>
    <p:extLst>
      <p:ext uri="{BB962C8B-B14F-4D97-AF65-F5344CB8AC3E}">
        <p14:creationId xmlns:p14="http://schemas.microsoft.com/office/powerpoint/2010/main" val="713103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Politique de restauration et d’entretien du fleuve Charente réalisée par le Département de la Charente.</a:t>
            </a:r>
          </a:p>
          <a:p>
            <a:endParaRPr lang="fr-FR" sz="1000" dirty="0" smtClean="0"/>
          </a:p>
          <a:p>
            <a:r>
              <a:rPr lang="fr-FR" sz="1000" dirty="0" smtClean="0"/>
              <a:t>La Charente est classée en liste 2 au titre de l’article L214-17 du Code de l’Environnement, de l’aval jusqu’à Châteauneuf-sur-Charente. A ce titre les ouvrages hydrauliques situés sur cette zone classée doivent assurer la continuité écologique qui correspond au libre passages des sédiments et des poissons à la montaison et la </a:t>
            </a:r>
            <a:r>
              <a:rPr lang="fr-FR" sz="1000" dirty="0" err="1" smtClean="0"/>
              <a:t>dévalaison</a:t>
            </a:r>
            <a:r>
              <a:rPr lang="fr-FR" sz="1000" dirty="0" smtClean="0"/>
              <a:t>.</a:t>
            </a:r>
          </a:p>
          <a:p>
            <a:endParaRPr lang="fr-FR" sz="1000" dirty="0" smtClean="0"/>
          </a:p>
          <a:p>
            <a:r>
              <a:rPr lang="fr-FR" sz="1000" dirty="0" smtClean="0"/>
              <a:t>Avec les aménagements de </a:t>
            </a:r>
            <a:r>
              <a:rPr lang="fr-FR" sz="1000" dirty="0" err="1" smtClean="0"/>
              <a:t>Vibrac</a:t>
            </a:r>
            <a:r>
              <a:rPr lang="fr-FR" sz="1000" dirty="0" smtClean="0"/>
              <a:t> réalisés en 2022 le Département de la Charente a répondu à ses obligations réglementaires. Pourtant, et au-delà de ses obligations, le Département a décidé de poursuivre cette politique en aménageant pour la continuité écologique les 3 sites en amont de Châteauneuf : Malvy, Saint-Simeux et Sireuil.</a:t>
            </a:r>
          </a:p>
          <a:p>
            <a:endParaRPr lang="fr-FR" sz="1000" dirty="0"/>
          </a:p>
        </p:txBody>
      </p:sp>
      <p:sp>
        <p:nvSpPr>
          <p:cNvPr id="4" name="Espace réservé du numéro de diapositive 3"/>
          <p:cNvSpPr>
            <a:spLocks noGrp="1"/>
          </p:cNvSpPr>
          <p:nvPr>
            <p:ph type="sldNum" idx="10"/>
          </p:nvPr>
        </p:nvSpPr>
        <p:spPr/>
        <p:txBody>
          <a:bodyPr/>
          <a:lstStyle/>
          <a:p>
            <a:pPr defTabSz="433314">
              <a:defRPr/>
            </a:pPr>
            <a:fld id="{80FECC26-47D0-4F4D-96F2-7C9994DC3F5A}" type="slidenum">
              <a:rPr lang="fr-FR" altLang="fr-FR"/>
              <a:pPr defTabSz="433314">
                <a:defRPr/>
              </a:pPr>
              <a:t>2</a:t>
            </a:fld>
            <a:endParaRPr lang="fr-FR" altLang="fr-FR"/>
          </a:p>
        </p:txBody>
      </p:sp>
    </p:spTree>
    <p:extLst>
      <p:ext uri="{BB962C8B-B14F-4D97-AF65-F5344CB8AC3E}">
        <p14:creationId xmlns:p14="http://schemas.microsoft.com/office/powerpoint/2010/main" val="3521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smtClean="0"/>
              <a:t>Politique de restauration et d’entretien du fleuve Charente réalisée par le Département de la Charente.</a:t>
            </a:r>
          </a:p>
          <a:p>
            <a:endParaRPr lang="fr-FR" sz="1000" dirty="0" smtClean="0"/>
          </a:p>
          <a:p>
            <a:r>
              <a:rPr lang="fr-FR" sz="1000" dirty="0" smtClean="0"/>
              <a:t>La Charente est classée en liste 2 au titre de l’article L214-17 du Code de l’Environnement, de l’aval jusqu’à Châteauneuf-sur-Charente. A ce titre les ouvrages hydrauliques situés sur cette zone classée doivent assurer la continuité écologique qui correspond au libre passages des sédiments et des poissons à la montaison et la </a:t>
            </a:r>
            <a:r>
              <a:rPr lang="fr-FR" sz="1000" dirty="0" err="1" smtClean="0"/>
              <a:t>dévalaison</a:t>
            </a:r>
            <a:r>
              <a:rPr lang="fr-FR" sz="1000" dirty="0" smtClean="0"/>
              <a:t>.</a:t>
            </a:r>
          </a:p>
          <a:p>
            <a:endParaRPr lang="fr-FR" sz="1000" dirty="0" smtClean="0"/>
          </a:p>
          <a:p>
            <a:r>
              <a:rPr lang="fr-FR" sz="1000" dirty="0" smtClean="0"/>
              <a:t>Avec les aménagements de </a:t>
            </a:r>
            <a:r>
              <a:rPr lang="fr-FR" sz="1000" dirty="0" err="1" smtClean="0"/>
              <a:t>Vibrac</a:t>
            </a:r>
            <a:r>
              <a:rPr lang="fr-FR" sz="1000" dirty="0" smtClean="0"/>
              <a:t> réalisés en 2022 le Département de la Charente a répondu à ses obligations réglementaires. Pourtant, et au-delà de ses obligations, le Département a décidé de poursuivre cette politique en aménageant pour la continuité écologique les 3 sites en amont de Châteauneuf : Malvy, Saint-Simeux et Sireuil.</a:t>
            </a:r>
          </a:p>
          <a:p>
            <a:endParaRPr lang="fr-FR" sz="1000" dirty="0"/>
          </a:p>
        </p:txBody>
      </p:sp>
      <p:sp>
        <p:nvSpPr>
          <p:cNvPr id="4" name="Espace réservé du numéro de diapositive 3"/>
          <p:cNvSpPr>
            <a:spLocks noGrp="1"/>
          </p:cNvSpPr>
          <p:nvPr>
            <p:ph type="sldNum" idx="10"/>
          </p:nvPr>
        </p:nvSpPr>
        <p:spPr/>
        <p:txBody>
          <a:bodyPr/>
          <a:lstStyle/>
          <a:p>
            <a:pPr defTabSz="433314">
              <a:defRPr/>
            </a:pPr>
            <a:fld id="{80FECC26-47D0-4F4D-96F2-7C9994DC3F5A}" type="slidenum">
              <a:rPr lang="fr-FR" altLang="fr-FR"/>
              <a:pPr defTabSz="433314">
                <a:defRPr/>
              </a:pPr>
              <a:t>3</a:t>
            </a:fld>
            <a:endParaRPr lang="fr-FR" altLang="fr-FR"/>
          </a:p>
        </p:txBody>
      </p:sp>
    </p:spTree>
    <p:extLst>
      <p:ext uri="{BB962C8B-B14F-4D97-AF65-F5344CB8AC3E}">
        <p14:creationId xmlns:p14="http://schemas.microsoft.com/office/powerpoint/2010/main" val="2889852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a:t>Remarques EPTB :</a:t>
            </a:r>
          </a:p>
          <a:p>
            <a:pPr marL="275606" indent="-275606">
              <a:spcBef>
                <a:spcPts val="579"/>
              </a:spcBef>
              <a:buFont typeface="Arial" panose="020B0604020202020204" pitchFamily="34" charset="0"/>
              <a:buChar char="•"/>
            </a:pPr>
            <a:r>
              <a:rPr lang="fr-FR" sz="1000" dirty="0" smtClean="0">
                <a:solidFill>
                  <a:prstClr val="black"/>
                </a:solidFill>
                <a:latin typeface="HelveticaNeueLT-Light"/>
              </a:rPr>
              <a:t>Une</a:t>
            </a:r>
            <a:r>
              <a:rPr lang="fr-FR" sz="1000" baseline="0" dirty="0" smtClean="0">
                <a:solidFill>
                  <a:prstClr val="black"/>
                </a:solidFill>
                <a:latin typeface="HelveticaNeueLT-Light"/>
              </a:rPr>
              <a:t> attention particulière sera a apporter au devenir des eaux de pompage de la phase de chantier et des eaux des essais de pompage, ainsi que de la destination des matériaux extraits lors des forages.</a:t>
            </a:r>
          </a:p>
          <a:p>
            <a:pPr marL="275606" indent="-275606">
              <a:spcBef>
                <a:spcPts val="579"/>
              </a:spcBef>
              <a:buFont typeface="Arial" panose="020B0604020202020204" pitchFamily="34" charset="0"/>
              <a:buChar char="•"/>
            </a:pPr>
            <a:endParaRPr lang="fr-FR" sz="1100" dirty="0"/>
          </a:p>
        </p:txBody>
      </p:sp>
      <p:sp>
        <p:nvSpPr>
          <p:cNvPr id="4" name="Espace réservé du numéro de diapositive 3"/>
          <p:cNvSpPr>
            <a:spLocks noGrp="1"/>
          </p:cNvSpPr>
          <p:nvPr>
            <p:ph type="sldNum" idx="10"/>
          </p:nvPr>
        </p:nvSpPr>
        <p:spPr/>
        <p:txBody>
          <a:bodyPr/>
          <a:lstStyle/>
          <a:p>
            <a:pPr defTabSz="433314">
              <a:defRPr/>
            </a:pPr>
            <a:fld id="{80FECC26-47D0-4F4D-96F2-7C9994DC3F5A}" type="slidenum">
              <a:rPr lang="fr-FR" altLang="fr-FR"/>
              <a:pPr defTabSz="433314">
                <a:defRPr/>
              </a:pPr>
              <a:t>4</a:t>
            </a:fld>
            <a:endParaRPr lang="fr-FR" altLang="fr-FR"/>
          </a:p>
        </p:txBody>
      </p:sp>
    </p:spTree>
    <p:extLst>
      <p:ext uri="{BB962C8B-B14F-4D97-AF65-F5344CB8AC3E}">
        <p14:creationId xmlns:p14="http://schemas.microsoft.com/office/powerpoint/2010/main" val="3653398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a:t>Remarques EPTB :</a:t>
            </a:r>
          </a:p>
          <a:p>
            <a:pPr marL="275606" indent="-275606">
              <a:spcBef>
                <a:spcPts val="579"/>
              </a:spcBef>
              <a:buFont typeface="Arial" panose="020B0604020202020204" pitchFamily="34" charset="0"/>
              <a:buChar char="•"/>
            </a:pPr>
            <a:r>
              <a:rPr lang="fr-FR" sz="1000" dirty="0" smtClean="0">
                <a:solidFill>
                  <a:prstClr val="black"/>
                </a:solidFill>
                <a:latin typeface="HelveticaNeueLT-Light"/>
              </a:rPr>
              <a:t>Une</a:t>
            </a:r>
            <a:r>
              <a:rPr lang="fr-FR" sz="1000" baseline="0" dirty="0" smtClean="0">
                <a:solidFill>
                  <a:prstClr val="black"/>
                </a:solidFill>
                <a:latin typeface="HelveticaNeueLT-Light"/>
              </a:rPr>
              <a:t> attention particulière sera a apporter au devenir des eaux de pompage de la phase de chantier et des eaux des essais de pompage, ainsi que de la destination des matériaux extraits lors des forages.</a:t>
            </a:r>
          </a:p>
          <a:p>
            <a:pPr marL="275606" indent="-275606">
              <a:spcBef>
                <a:spcPts val="579"/>
              </a:spcBef>
              <a:buFont typeface="Arial" panose="020B0604020202020204" pitchFamily="34" charset="0"/>
              <a:buChar char="•"/>
            </a:pPr>
            <a:endParaRPr lang="fr-FR" sz="1100" dirty="0"/>
          </a:p>
        </p:txBody>
      </p:sp>
      <p:sp>
        <p:nvSpPr>
          <p:cNvPr id="4" name="Espace réservé du numéro de diapositive 3"/>
          <p:cNvSpPr>
            <a:spLocks noGrp="1"/>
          </p:cNvSpPr>
          <p:nvPr>
            <p:ph type="sldNum" idx="10"/>
          </p:nvPr>
        </p:nvSpPr>
        <p:spPr/>
        <p:txBody>
          <a:bodyPr/>
          <a:lstStyle/>
          <a:p>
            <a:pPr defTabSz="433314">
              <a:defRPr/>
            </a:pPr>
            <a:fld id="{80FECC26-47D0-4F4D-96F2-7C9994DC3F5A}" type="slidenum">
              <a:rPr lang="fr-FR" altLang="fr-FR"/>
              <a:pPr defTabSz="433314">
                <a:defRPr/>
              </a:pPr>
              <a:t>5</a:t>
            </a:fld>
            <a:endParaRPr lang="fr-FR" altLang="fr-FR"/>
          </a:p>
        </p:txBody>
      </p:sp>
    </p:spTree>
    <p:extLst>
      <p:ext uri="{BB962C8B-B14F-4D97-AF65-F5344CB8AC3E}">
        <p14:creationId xmlns:p14="http://schemas.microsoft.com/office/powerpoint/2010/main" val="2012451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defTabSz="433314">
              <a:defRPr/>
            </a:pPr>
            <a:fld id="{80FECC26-47D0-4F4D-96F2-7C9994DC3F5A}" type="slidenum">
              <a:rPr lang="fr-FR" altLang="fr-FR"/>
              <a:pPr defTabSz="433314">
                <a:defRPr/>
              </a:pPr>
              <a:t>6</a:t>
            </a:fld>
            <a:endParaRPr lang="fr-FR" altLang="fr-FR"/>
          </a:p>
        </p:txBody>
      </p:sp>
    </p:spTree>
    <p:extLst>
      <p:ext uri="{BB962C8B-B14F-4D97-AF65-F5344CB8AC3E}">
        <p14:creationId xmlns:p14="http://schemas.microsoft.com/office/powerpoint/2010/main" val="264782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defTabSz="433314">
              <a:defRPr/>
            </a:pPr>
            <a:fld id="{80FECC26-47D0-4F4D-96F2-7C9994DC3F5A}" type="slidenum">
              <a:rPr lang="fr-FR" altLang="fr-FR"/>
              <a:pPr defTabSz="433314">
                <a:defRPr/>
              </a:pPr>
              <a:t>7</a:t>
            </a:fld>
            <a:endParaRPr lang="fr-FR" altLang="fr-FR"/>
          </a:p>
        </p:txBody>
      </p:sp>
    </p:spTree>
    <p:extLst>
      <p:ext uri="{BB962C8B-B14F-4D97-AF65-F5344CB8AC3E}">
        <p14:creationId xmlns:p14="http://schemas.microsoft.com/office/powerpoint/2010/main" val="1821665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Vide">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10945284" y="6510554"/>
            <a:ext cx="1246716" cy="247650"/>
          </a:xfrm>
          <a:prstGeom prst="rect">
            <a:avLst/>
          </a:prstGeom>
          <a:no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9pPr>
          </a:lstStyle>
          <a:p>
            <a:pPr algn="r" eaLnBrk="1" hangingPunct="1">
              <a:buSzPct val="100000"/>
              <a:defRPr/>
            </a:pPr>
            <a:fld id="{ECEC10A4-6C21-411F-A7AC-436ED0B9EAC1}" type="slidenum">
              <a:rPr lang="fr-FR" altLang="fr-FR" sz="1000" b="1" smtClean="0">
                <a:solidFill>
                  <a:srgbClr val="595959"/>
                </a:solidFill>
                <a:cs typeface="Arial" panose="020B0604020202020204" pitchFamily="34" charset="0"/>
              </a:rPr>
              <a:pPr algn="r" eaLnBrk="1" hangingPunct="1">
                <a:buSzPct val="100000"/>
                <a:defRPr/>
              </a:pPr>
              <a:t>‹N°›</a:t>
            </a:fld>
            <a:endParaRPr lang="fr-FR" altLang="fr-FR" sz="1000" b="1" dirty="0">
              <a:solidFill>
                <a:srgbClr val="595959"/>
              </a:solidFill>
              <a:cs typeface="Arial" panose="020B0604020202020204" pitchFamily="34" charset="0"/>
            </a:endParaRPr>
          </a:p>
        </p:txBody>
      </p:sp>
      <p:grpSp>
        <p:nvGrpSpPr>
          <p:cNvPr id="5" name="Group 12"/>
          <p:cNvGrpSpPr>
            <a:grpSpLocks/>
          </p:cNvGrpSpPr>
          <p:nvPr userDrawn="1"/>
        </p:nvGrpSpPr>
        <p:grpSpPr bwMode="auto">
          <a:xfrm>
            <a:off x="0" y="5661026"/>
            <a:ext cx="3972984" cy="1190625"/>
            <a:chOff x="177" y="12643"/>
            <a:chExt cx="10668" cy="4262"/>
          </a:xfrm>
        </p:grpSpPr>
        <p:pic>
          <p:nvPicPr>
            <p:cNvPr id="6" name="Picture 13"/>
            <p:cNvPicPr>
              <a:picLocks noChangeAspect="1" noChangeArrowheads="1"/>
            </p:cNvPicPr>
            <p:nvPr/>
          </p:nvPicPr>
          <p:blipFill>
            <a:blip r:embed="rId3">
              <a:lum bright="22000" contrast="-36000"/>
              <a:extLst>
                <a:ext uri="{28A0092B-C50C-407E-A947-70E740481C1C}">
                  <a14:useLocalDpi xmlns:a14="http://schemas.microsoft.com/office/drawing/2010/main" val="0"/>
                </a:ext>
              </a:extLst>
            </a:blip>
            <a:srcRect t="26656" r="1071"/>
            <a:stretch>
              <a:fillRect/>
            </a:stretch>
          </p:blipFill>
          <p:spPr bwMode="auto">
            <a:xfrm>
              <a:off x="177" y="12643"/>
              <a:ext cx="10524" cy="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14"/>
            <p:cNvSpPr>
              <a:spLocks noChangeArrowheads="1"/>
            </p:cNvSpPr>
            <p:nvPr/>
          </p:nvSpPr>
          <p:spPr bwMode="auto">
            <a:xfrm>
              <a:off x="10368" y="14871"/>
              <a:ext cx="477" cy="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fr-FR" altLang="fr-FR" sz="2000"/>
            </a:p>
          </p:txBody>
        </p:sp>
      </p:grpSp>
      <p:grpSp>
        <p:nvGrpSpPr>
          <p:cNvPr id="13" name="Groupe 12"/>
          <p:cNvGrpSpPr/>
          <p:nvPr userDrawn="1"/>
        </p:nvGrpSpPr>
        <p:grpSpPr>
          <a:xfrm>
            <a:off x="84490" y="2770"/>
            <a:ext cx="2339102" cy="757588"/>
            <a:chOff x="0" y="2770"/>
            <a:chExt cx="2339102" cy="757588"/>
          </a:xfrm>
        </p:grpSpPr>
        <p:pic>
          <p:nvPicPr>
            <p:cNvPr id="11"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6472" t="30966" r="14136" b="23329"/>
            <a:stretch>
              <a:fillRect/>
            </a:stretch>
          </p:blipFill>
          <p:spPr bwMode="auto">
            <a:xfrm>
              <a:off x="5160" y="118186"/>
              <a:ext cx="1557047" cy="64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0"/>
            <p:cNvSpPr txBox="1">
              <a:spLocks noChangeArrowheads="1"/>
            </p:cNvSpPr>
            <p:nvPr userDrawn="1"/>
          </p:nvSpPr>
          <p:spPr bwMode="auto">
            <a:xfrm>
              <a:off x="0" y="2770"/>
              <a:ext cx="23391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altLang="fr-FR" sz="900" b="1" dirty="0">
                  <a:solidFill>
                    <a:srgbClr val="D2A000"/>
                  </a:solidFill>
                  <a:latin typeface="HelveticaNeueLT-Light"/>
                  <a:ea typeface="Times New Roman" panose="02020603050405020304" pitchFamily="18" charset="0"/>
                  <a:cs typeface="HelveticaNeueLT-Light"/>
                </a:rPr>
                <a:t>S</a:t>
              </a:r>
              <a:r>
                <a:rPr lang="fr-FR" altLang="fr-FR" sz="700" b="1" dirty="0">
                  <a:solidFill>
                    <a:srgbClr val="A5A5E9"/>
                  </a:solidFill>
                  <a:latin typeface="HelveticaNeueLT-Light"/>
                  <a:ea typeface="Times New Roman" panose="02020603050405020304" pitchFamily="18" charset="0"/>
                  <a:cs typeface="HelveticaNeueLT-Light"/>
                </a:rPr>
                <a:t>chéma</a:t>
              </a:r>
              <a:r>
                <a:rPr lang="fr-FR" altLang="fr-FR" sz="700" b="1" dirty="0">
                  <a:solidFill>
                    <a:srgbClr val="D2A000"/>
                  </a:solidFill>
                  <a:latin typeface="HelveticaNeueLT-Light"/>
                  <a:ea typeface="Times New Roman" panose="02020603050405020304" pitchFamily="18" charset="0"/>
                  <a:cs typeface="HelveticaNeueLT-Light"/>
                </a:rPr>
                <a:t> </a:t>
              </a:r>
              <a:r>
                <a:rPr lang="fr-FR" altLang="fr-FR" sz="700" b="1" dirty="0">
                  <a:solidFill>
                    <a:srgbClr val="A5A5E9"/>
                  </a:solidFill>
                  <a:latin typeface="HelveticaNeueLT-Light"/>
                  <a:ea typeface="Times New Roman" panose="02020603050405020304" pitchFamily="18" charset="0"/>
                  <a:cs typeface="HelveticaNeueLT-Light"/>
                </a:rPr>
                <a:t>d’</a:t>
              </a:r>
              <a:r>
                <a:rPr lang="fr-FR" altLang="fr-FR" sz="900" b="1" dirty="0">
                  <a:solidFill>
                    <a:srgbClr val="D2A000"/>
                  </a:solidFill>
                  <a:latin typeface="HelveticaNeueLT-Light"/>
                  <a:ea typeface="Times New Roman" panose="02020603050405020304" pitchFamily="18" charset="0"/>
                  <a:cs typeface="HelveticaNeueLT-Light"/>
                </a:rPr>
                <a:t>A</a:t>
              </a:r>
              <a:r>
                <a:rPr lang="fr-FR" altLang="fr-FR" sz="700" b="1" dirty="0">
                  <a:solidFill>
                    <a:srgbClr val="A5A5E9"/>
                  </a:solidFill>
                  <a:latin typeface="HelveticaNeueLT-Light"/>
                  <a:ea typeface="Times New Roman" panose="02020603050405020304" pitchFamily="18" charset="0"/>
                  <a:cs typeface="HelveticaNeueLT-Light"/>
                </a:rPr>
                <a:t>ménagement</a:t>
              </a:r>
              <a:r>
                <a:rPr lang="fr-FR" altLang="fr-FR" sz="700" b="1" dirty="0">
                  <a:solidFill>
                    <a:srgbClr val="D2A000"/>
                  </a:solidFill>
                  <a:latin typeface="HelveticaNeueLT-Light"/>
                  <a:ea typeface="Times New Roman" panose="02020603050405020304" pitchFamily="18" charset="0"/>
                  <a:cs typeface="HelveticaNeueLT-Light"/>
                </a:rPr>
                <a:t> </a:t>
              </a:r>
              <a:r>
                <a:rPr lang="fr-FR" altLang="fr-FR" sz="700" b="1" dirty="0">
                  <a:solidFill>
                    <a:srgbClr val="A5A5E9"/>
                  </a:solidFill>
                  <a:latin typeface="HelveticaNeueLT-Light"/>
                  <a:ea typeface="Times New Roman" panose="02020603050405020304" pitchFamily="18" charset="0"/>
                  <a:cs typeface="HelveticaNeueLT-Light"/>
                </a:rPr>
                <a:t>et de </a:t>
              </a:r>
              <a:r>
                <a:rPr lang="fr-FR" altLang="fr-FR" sz="900" b="1" dirty="0">
                  <a:solidFill>
                    <a:srgbClr val="D2A000"/>
                  </a:solidFill>
                  <a:latin typeface="HelveticaNeueLT-Light"/>
                  <a:ea typeface="Times New Roman" panose="02020603050405020304" pitchFamily="18" charset="0"/>
                  <a:cs typeface="HelveticaNeueLT-Light"/>
                </a:rPr>
                <a:t>G</a:t>
              </a:r>
              <a:r>
                <a:rPr lang="fr-FR" altLang="fr-FR" sz="700" b="1" dirty="0">
                  <a:solidFill>
                    <a:srgbClr val="A5A5E9"/>
                  </a:solidFill>
                  <a:latin typeface="HelveticaNeueLT-Light"/>
                  <a:ea typeface="Times New Roman" panose="02020603050405020304" pitchFamily="18" charset="0"/>
                  <a:cs typeface="HelveticaNeueLT-Light"/>
                </a:rPr>
                <a:t>estion des </a:t>
              </a:r>
              <a:r>
                <a:rPr lang="fr-FR" altLang="fr-FR" sz="900" b="1" dirty="0">
                  <a:solidFill>
                    <a:srgbClr val="D2A000"/>
                  </a:solidFill>
                  <a:latin typeface="HelveticaNeueLT-Light"/>
                  <a:ea typeface="Times New Roman" panose="02020603050405020304" pitchFamily="18" charset="0"/>
                  <a:cs typeface="HelveticaNeueLT-Light"/>
                </a:rPr>
                <a:t>E</a:t>
              </a:r>
              <a:r>
                <a:rPr lang="fr-FR" altLang="fr-FR" sz="700" b="1" dirty="0">
                  <a:solidFill>
                    <a:srgbClr val="A5A5E9"/>
                  </a:solidFill>
                  <a:latin typeface="HelveticaNeueLT-Light"/>
                  <a:ea typeface="Times New Roman" panose="02020603050405020304" pitchFamily="18" charset="0"/>
                  <a:cs typeface="HelveticaNeueLT-Light"/>
                </a:rPr>
                <a:t>aux</a:t>
              </a:r>
            </a:p>
          </p:txBody>
        </p:sp>
      </p:grpSp>
      <p:sp>
        <p:nvSpPr>
          <p:cNvPr id="12" name="ZoneTexte 11"/>
          <p:cNvSpPr txBox="1"/>
          <p:nvPr userDrawn="1"/>
        </p:nvSpPr>
        <p:spPr>
          <a:xfrm>
            <a:off x="0" y="6458067"/>
            <a:ext cx="12192000" cy="276999"/>
          </a:xfrm>
          <a:prstGeom prst="rect">
            <a:avLst/>
          </a:prstGeom>
          <a:noFill/>
        </p:spPr>
        <p:txBody>
          <a:bodyPr wrap="square">
            <a:spAutoFit/>
          </a:bodyPr>
          <a:lstStyle>
            <a:defPPr>
              <a:defRPr lang="en-GB"/>
            </a:defPPr>
            <a:lvl1pPr algn="ctr">
              <a:defRPr sz="1200" b="1" i="1" u="sng">
                <a:solidFill>
                  <a:schemeClr val="accent2">
                    <a:lumMod val="60000"/>
                    <a:lumOff val="40000"/>
                  </a:schemeClr>
                </a:solidFill>
                <a:effectLst>
                  <a:outerShdw blurRad="38100" dist="38100" dir="2700000" algn="tl">
                    <a:srgbClr val="000000">
                      <a:alpha val="43137"/>
                    </a:srgbClr>
                  </a:outerShdw>
                </a:effectLst>
              </a:defRPr>
            </a:lvl1pPr>
          </a:lstStyle>
          <a:p>
            <a:pPr lvl="0"/>
            <a:r>
              <a:rPr lang="fr-FR" u="none" baseline="0" dirty="0" smtClean="0"/>
              <a:t>Cellule animation du SAGE Charente – 5 juin 2023</a:t>
            </a:r>
            <a:endParaRPr lang="fr-FR" sz="1000" u="sng" dirty="0"/>
          </a:p>
        </p:txBody>
      </p:sp>
      <p:pic>
        <p:nvPicPr>
          <p:cNvPr id="2" name="Imag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43091" y="6202259"/>
            <a:ext cx="1829573" cy="864239"/>
          </a:xfrm>
          <a:prstGeom prst="rect">
            <a:avLst/>
          </a:prstGeom>
        </p:spPr>
      </p:pic>
    </p:spTree>
    <p:custDataLst>
      <p:tags r:id="rId1"/>
    </p:custDataLst>
    <p:extLst>
      <p:ext uri="{BB962C8B-B14F-4D97-AF65-F5344CB8AC3E}">
        <p14:creationId xmlns:p14="http://schemas.microsoft.com/office/powerpoint/2010/main" val="1708633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3218388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Vide">
    <p:spTree>
      <p:nvGrpSpPr>
        <p:cNvPr id="1" name=""/>
        <p:cNvGrpSpPr/>
        <p:nvPr/>
      </p:nvGrpSpPr>
      <p:grpSpPr>
        <a:xfrm>
          <a:off x="0" y="0"/>
          <a:ext cx="0" cy="0"/>
          <a:chOff x="0" y="0"/>
          <a:chExt cx="0" cy="0"/>
        </a:xfrm>
      </p:grpSpPr>
      <p:pic>
        <p:nvPicPr>
          <p:cNvPr id="14" name="Imag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94384" y="6359526"/>
            <a:ext cx="19589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
          <p:cNvSpPr txBox="1">
            <a:spLocks noChangeArrowheads="1"/>
          </p:cNvSpPr>
          <p:nvPr/>
        </p:nvSpPr>
        <p:spPr bwMode="auto">
          <a:xfrm>
            <a:off x="10945284" y="6510554"/>
            <a:ext cx="1246716" cy="247650"/>
          </a:xfrm>
          <a:prstGeom prst="rect">
            <a:avLst/>
          </a:prstGeom>
          <a:no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9pPr>
          </a:lstStyle>
          <a:p>
            <a:pPr algn="r" eaLnBrk="1" hangingPunct="1">
              <a:buSzPct val="100000"/>
              <a:defRPr/>
            </a:pPr>
            <a:fld id="{ECEC10A4-6C21-411F-A7AC-436ED0B9EAC1}" type="slidenum">
              <a:rPr lang="fr-FR" altLang="fr-FR" sz="1000" b="1" smtClean="0">
                <a:solidFill>
                  <a:srgbClr val="595959"/>
                </a:solidFill>
                <a:cs typeface="Arial" panose="020B0604020202020204" pitchFamily="34" charset="0"/>
              </a:rPr>
              <a:pPr algn="r" eaLnBrk="1" hangingPunct="1">
                <a:buSzPct val="100000"/>
                <a:defRPr/>
              </a:pPr>
              <a:t>‹N°›</a:t>
            </a:fld>
            <a:endParaRPr lang="fr-FR" altLang="fr-FR" sz="1000" b="1" dirty="0">
              <a:solidFill>
                <a:srgbClr val="595959"/>
              </a:solidFill>
              <a:cs typeface="Arial" panose="020B0604020202020204" pitchFamily="34" charset="0"/>
            </a:endParaRPr>
          </a:p>
        </p:txBody>
      </p:sp>
      <p:grpSp>
        <p:nvGrpSpPr>
          <p:cNvPr id="5" name="Group 12"/>
          <p:cNvGrpSpPr>
            <a:grpSpLocks/>
          </p:cNvGrpSpPr>
          <p:nvPr userDrawn="1"/>
        </p:nvGrpSpPr>
        <p:grpSpPr bwMode="auto">
          <a:xfrm>
            <a:off x="0" y="5661026"/>
            <a:ext cx="3972984" cy="1190625"/>
            <a:chOff x="177" y="12643"/>
            <a:chExt cx="10668" cy="4262"/>
          </a:xfrm>
        </p:grpSpPr>
        <p:pic>
          <p:nvPicPr>
            <p:cNvPr id="6" name="Picture 13"/>
            <p:cNvPicPr>
              <a:picLocks noChangeAspect="1" noChangeArrowheads="1"/>
            </p:cNvPicPr>
            <p:nvPr/>
          </p:nvPicPr>
          <p:blipFill>
            <a:blip r:embed="rId4">
              <a:lum bright="22000" contrast="-36000"/>
              <a:extLst>
                <a:ext uri="{28A0092B-C50C-407E-A947-70E740481C1C}">
                  <a14:useLocalDpi xmlns:a14="http://schemas.microsoft.com/office/drawing/2010/main" val="0"/>
                </a:ext>
              </a:extLst>
            </a:blip>
            <a:srcRect t="26656" r="1071"/>
            <a:stretch>
              <a:fillRect/>
            </a:stretch>
          </p:blipFill>
          <p:spPr bwMode="auto">
            <a:xfrm>
              <a:off x="177" y="12643"/>
              <a:ext cx="10524" cy="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14"/>
            <p:cNvSpPr>
              <a:spLocks noChangeArrowheads="1"/>
            </p:cNvSpPr>
            <p:nvPr/>
          </p:nvSpPr>
          <p:spPr bwMode="auto">
            <a:xfrm>
              <a:off x="10368" y="14871"/>
              <a:ext cx="477" cy="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fr-FR" altLang="fr-FR" sz="2000"/>
            </a:p>
          </p:txBody>
        </p:sp>
      </p:grpSp>
      <p:grpSp>
        <p:nvGrpSpPr>
          <p:cNvPr id="13" name="Groupe 12"/>
          <p:cNvGrpSpPr/>
          <p:nvPr userDrawn="1"/>
        </p:nvGrpSpPr>
        <p:grpSpPr>
          <a:xfrm>
            <a:off x="0" y="2770"/>
            <a:ext cx="2339102" cy="757588"/>
            <a:chOff x="0" y="2770"/>
            <a:chExt cx="2339102" cy="757588"/>
          </a:xfrm>
        </p:grpSpPr>
        <p:pic>
          <p:nvPicPr>
            <p:cNvPr id="11"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l="16472" t="30966" r="14136" b="23329"/>
            <a:stretch>
              <a:fillRect/>
            </a:stretch>
          </p:blipFill>
          <p:spPr bwMode="auto">
            <a:xfrm>
              <a:off x="5160" y="118186"/>
              <a:ext cx="1557047" cy="64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0"/>
            <p:cNvSpPr txBox="1">
              <a:spLocks noChangeArrowheads="1"/>
            </p:cNvSpPr>
            <p:nvPr userDrawn="1"/>
          </p:nvSpPr>
          <p:spPr bwMode="auto">
            <a:xfrm>
              <a:off x="0" y="2770"/>
              <a:ext cx="23391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altLang="fr-FR" sz="900" b="1" dirty="0">
                  <a:solidFill>
                    <a:srgbClr val="D2A000"/>
                  </a:solidFill>
                  <a:latin typeface="HelveticaNeueLT-Light"/>
                  <a:ea typeface="Times New Roman" panose="02020603050405020304" pitchFamily="18" charset="0"/>
                  <a:cs typeface="HelveticaNeueLT-Light"/>
                </a:rPr>
                <a:t>S</a:t>
              </a:r>
              <a:r>
                <a:rPr lang="fr-FR" altLang="fr-FR" sz="700" b="1" dirty="0">
                  <a:solidFill>
                    <a:srgbClr val="A5A5E9"/>
                  </a:solidFill>
                  <a:latin typeface="HelveticaNeueLT-Light"/>
                  <a:ea typeface="Times New Roman" panose="02020603050405020304" pitchFamily="18" charset="0"/>
                  <a:cs typeface="HelveticaNeueLT-Light"/>
                </a:rPr>
                <a:t>chéma</a:t>
              </a:r>
              <a:r>
                <a:rPr lang="fr-FR" altLang="fr-FR" sz="700" b="1" dirty="0">
                  <a:solidFill>
                    <a:srgbClr val="D2A000"/>
                  </a:solidFill>
                  <a:latin typeface="HelveticaNeueLT-Light"/>
                  <a:ea typeface="Times New Roman" panose="02020603050405020304" pitchFamily="18" charset="0"/>
                  <a:cs typeface="HelveticaNeueLT-Light"/>
                </a:rPr>
                <a:t> </a:t>
              </a:r>
              <a:r>
                <a:rPr lang="fr-FR" altLang="fr-FR" sz="700" b="1" dirty="0">
                  <a:solidFill>
                    <a:srgbClr val="A5A5E9"/>
                  </a:solidFill>
                  <a:latin typeface="HelveticaNeueLT-Light"/>
                  <a:ea typeface="Times New Roman" panose="02020603050405020304" pitchFamily="18" charset="0"/>
                  <a:cs typeface="HelveticaNeueLT-Light"/>
                </a:rPr>
                <a:t>d’</a:t>
              </a:r>
              <a:r>
                <a:rPr lang="fr-FR" altLang="fr-FR" sz="900" b="1" dirty="0">
                  <a:solidFill>
                    <a:srgbClr val="D2A000"/>
                  </a:solidFill>
                  <a:latin typeface="HelveticaNeueLT-Light"/>
                  <a:ea typeface="Times New Roman" panose="02020603050405020304" pitchFamily="18" charset="0"/>
                  <a:cs typeface="HelveticaNeueLT-Light"/>
                </a:rPr>
                <a:t>A</a:t>
              </a:r>
              <a:r>
                <a:rPr lang="fr-FR" altLang="fr-FR" sz="700" b="1" dirty="0">
                  <a:solidFill>
                    <a:srgbClr val="A5A5E9"/>
                  </a:solidFill>
                  <a:latin typeface="HelveticaNeueLT-Light"/>
                  <a:ea typeface="Times New Roman" panose="02020603050405020304" pitchFamily="18" charset="0"/>
                  <a:cs typeface="HelveticaNeueLT-Light"/>
                </a:rPr>
                <a:t>ménagement</a:t>
              </a:r>
              <a:r>
                <a:rPr lang="fr-FR" altLang="fr-FR" sz="700" b="1" dirty="0">
                  <a:solidFill>
                    <a:srgbClr val="D2A000"/>
                  </a:solidFill>
                  <a:latin typeface="HelveticaNeueLT-Light"/>
                  <a:ea typeface="Times New Roman" panose="02020603050405020304" pitchFamily="18" charset="0"/>
                  <a:cs typeface="HelveticaNeueLT-Light"/>
                </a:rPr>
                <a:t> </a:t>
              </a:r>
              <a:r>
                <a:rPr lang="fr-FR" altLang="fr-FR" sz="700" b="1" dirty="0">
                  <a:solidFill>
                    <a:srgbClr val="A5A5E9"/>
                  </a:solidFill>
                  <a:latin typeface="HelveticaNeueLT-Light"/>
                  <a:ea typeface="Times New Roman" panose="02020603050405020304" pitchFamily="18" charset="0"/>
                  <a:cs typeface="HelveticaNeueLT-Light"/>
                </a:rPr>
                <a:t>et de </a:t>
              </a:r>
              <a:r>
                <a:rPr lang="fr-FR" altLang="fr-FR" sz="900" b="1" dirty="0">
                  <a:solidFill>
                    <a:srgbClr val="D2A000"/>
                  </a:solidFill>
                  <a:latin typeface="HelveticaNeueLT-Light"/>
                  <a:ea typeface="Times New Roman" panose="02020603050405020304" pitchFamily="18" charset="0"/>
                  <a:cs typeface="HelveticaNeueLT-Light"/>
                </a:rPr>
                <a:t>G</a:t>
              </a:r>
              <a:r>
                <a:rPr lang="fr-FR" altLang="fr-FR" sz="700" b="1" dirty="0">
                  <a:solidFill>
                    <a:srgbClr val="A5A5E9"/>
                  </a:solidFill>
                  <a:latin typeface="HelveticaNeueLT-Light"/>
                  <a:ea typeface="Times New Roman" panose="02020603050405020304" pitchFamily="18" charset="0"/>
                  <a:cs typeface="HelveticaNeueLT-Light"/>
                </a:rPr>
                <a:t>estion des </a:t>
              </a:r>
              <a:r>
                <a:rPr lang="fr-FR" altLang="fr-FR" sz="900" b="1" dirty="0">
                  <a:solidFill>
                    <a:srgbClr val="D2A000"/>
                  </a:solidFill>
                  <a:latin typeface="HelveticaNeueLT-Light"/>
                  <a:ea typeface="Times New Roman" panose="02020603050405020304" pitchFamily="18" charset="0"/>
                  <a:cs typeface="HelveticaNeueLT-Light"/>
                </a:rPr>
                <a:t>E</a:t>
              </a:r>
              <a:r>
                <a:rPr lang="fr-FR" altLang="fr-FR" sz="700" b="1" dirty="0">
                  <a:solidFill>
                    <a:srgbClr val="A5A5E9"/>
                  </a:solidFill>
                  <a:latin typeface="HelveticaNeueLT-Light"/>
                  <a:ea typeface="Times New Roman" panose="02020603050405020304" pitchFamily="18" charset="0"/>
                  <a:cs typeface="HelveticaNeueLT-Light"/>
                </a:rPr>
                <a:t>aux</a:t>
              </a:r>
            </a:p>
          </p:txBody>
        </p:sp>
      </p:grpSp>
      <p:sp>
        <p:nvSpPr>
          <p:cNvPr id="15" name="ZoneTexte 14"/>
          <p:cNvSpPr txBox="1"/>
          <p:nvPr userDrawn="1"/>
        </p:nvSpPr>
        <p:spPr>
          <a:xfrm>
            <a:off x="0" y="6413069"/>
            <a:ext cx="12192000" cy="438582"/>
          </a:xfrm>
          <a:prstGeom prst="rect">
            <a:avLst/>
          </a:prstGeom>
          <a:noFill/>
        </p:spPr>
        <p:txBody>
          <a:bodyPr wrap="square">
            <a:spAutoFit/>
          </a:bodyPr>
          <a:lstStyle>
            <a:defPPr>
              <a:defRPr lang="en-GB"/>
            </a:defPPr>
            <a:lvl1pPr algn="ctr">
              <a:defRPr sz="1200" b="1" i="1" u="sng">
                <a:solidFill>
                  <a:schemeClr val="accent2">
                    <a:lumMod val="60000"/>
                    <a:lumOff val="40000"/>
                  </a:schemeClr>
                </a:solidFill>
                <a:effectLst>
                  <a:outerShdw blurRad="38100" dist="38100" dir="2700000" algn="tl">
                    <a:srgbClr val="000000">
                      <a:alpha val="43137"/>
                    </a:srgbClr>
                  </a:outerShdw>
                </a:effectLst>
              </a:defRPr>
            </a:lvl1pPr>
          </a:lstStyle>
          <a:p>
            <a:pPr lvl="0"/>
            <a:r>
              <a:rPr lang="fr-FR" u="none" dirty="0" smtClean="0"/>
              <a:t>X</a:t>
            </a:r>
            <a:r>
              <a:rPr lang="fr-FR" u="none" baseline="30000" dirty="0" smtClean="0"/>
              <a:t>ème</a:t>
            </a:r>
            <a:r>
              <a:rPr lang="fr-FR" u="none" dirty="0" smtClean="0"/>
              <a:t> plénière de la Commission Locale</a:t>
            </a:r>
            <a:r>
              <a:rPr lang="fr-FR" u="none" baseline="0" dirty="0" smtClean="0"/>
              <a:t> de l’</a:t>
            </a:r>
            <a:r>
              <a:rPr lang="fr-FR" u="none" dirty="0" smtClean="0"/>
              <a:t>Eau Charente</a:t>
            </a:r>
          </a:p>
          <a:p>
            <a:pPr lvl="0"/>
            <a:r>
              <a:rPr lang="fr-FR" sz="1000" u="sng" dirty="0" err="1" smtClean="0"/>
              <a:t>Jj</a:t>
            </a:r>
            <a:r>
              <a:rPr lang="fr-FR" sz="1000" u="sng" dirty="0" smtClean="0"/>
              <a:t> mmm </a:t>
            </a:r>
            <a:r>
              <a:rPr lang="fr-FR" sz="1000" u="sng" dirty="0" err="1" smtClean="0"/>
              <a:t>aaaa</a:t>
            </a:r>
            <a:r>
              <a:rPr lang="fr-FR" sz="1000" u="sng" dirty="0" smtClean="0"/>
              <a:t> – lieu – (visioconférence)</a:t>
            </a:r>
            <a:endParaRPr lang="fr-FR" sz="1000" u="sng" dirty="0"/>
          </a:p>
        </p:txBody>
      </p:sp>
    </p:spTree>
    <p:custDataLst>
      <p:tags r:id="rId1"/>
    </p:custDataLst>
    <p:extLst>
      <p:ext uri="{BB962C8B-B14F-4D97-AF65-F5344CB8AC3E}">
        <p14:creationId xmlns:p14="http://schemas.microsoft.com/office/powerpoint/2010/main" val="15674519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ext Box 10"/>
          <p:cNvSpPr txBox="1">
            <a:spLocks noChangeArrowheads="1"/>
          </p:cNvSpPr>
          <p:nvPr/>
        </p:nvSpPr>
        <p:spPr bwMode="auto">
          <a:xfrm>
            <a:off x="10945285" y="6610350"/>
            <a:ext cx="1246716" cy="247650"/>
          </a:xfrm>
          <a:prstGeom prst="rect">
            <a:avLst/>
          </a:prstGeom>
          <a:noFill/>
          <a:ln>
            <a:noFill/>
          </a:ln>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bg1"/>
                </a:solidFill>
                <a:latin typeface="Trebuchet MS" panose="020B0603020202020204" pitchFamily="34" charset="0"/>
                <a:ea typeface="Microsoft YaHei" panose="020B0503020204020204" pitchFamily="34" charset="-122"/>
              </a:defRPr>
            </a:lvl9pPr>
          </a:lstStyle>
          <a:p>
            <a:pPr algn="r" eaLnBrk="1" hangingPunct="1">
              <a:buSzPct val="100000"/>
              <a:defRPr/>
            </a:pPr>
            <a:fld id="{E175FC81-1855-44DC-A68B-FE4522C94666}" type="slidenum">
              <a:rPr lang="fr-FR" altLang="fr-FR" sz="1000" b="1" smtClean="0">
                <a:solidFill>
                  <a:srgbClr val="595959"/>
                </a:solidFill>
                <a:cs typeface="Arial" panose="020B0604020202020204" pitchFamily="34" charset="0"/>
              </a:rPr>
              <a:pPr algn="r" eaLnBrk="1" hangingPunct="1">
                <a:buSzPct val="100000"/>
                <a:defRPr/>
              </a:pPr>
              <a:t>‹N°›</a:t>
            </a:fld>
            <a:endParaRPr lang="fr-FR" altLang="fr-FR" sz="1000" b="1">
              <a:solidFill>
                <a:srgbClr val="595959"/>
              </a:solidFill>
              <a:cs typeface="Arial" panose="020B0604020202020204" pitchFamily="34" charset="0"/>
            </a:endParaRPr>
          </a:p>
        </p:txBody>
      </p:sp>
    </p:spTree>
    <p:custDataLst>
      <p:tags r:id="rId5"/>
    </p:custData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04617B"/>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04617B"/>
          </a:solidFill>
          <a:latin typeface="Calibri" pitchFamily="32" charset="0"/>
          <a:ea typeface="Microsoft YaHei" charset="0"/>
          <a:cs typeface="Microsoft YaHei"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04617B"/>
          </a:solidFill>
          <a:latin typeface="Calibri" pitchFamily="32" charset="0"/>
          <a:ea typeface="Microsoft YaHei" charset="0"/>
          <a:cs typeface="Microsoft YaHei"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04617B"/>
          </a:solidFill>
          <a:latin typeface="Calibri" pitchFamily="32" charset="0"/>
          <a:ea typeface="Microsoft YaHei" charset="0"/>
          <a:cs typeface="Microsoft YaHei"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3600" b="1">
          <a:solidFill>
            <a:srgbClr val="04617B"/>
          </a:solidFill>
          <a:latin typeface="Calibri" pitchFamily="32" charset="0"/>
          <a:ea typeface="Microsoft YaHei" charset="0"/>
          <a:cs typeface="Microsoft YaHei" charset="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600" b="1">
          <a:solidFill>
            <a:srgbClr val="04617B"/>
          </a:solidFill>
          <a:latin typeface="Calibri" pitchFamily="32" charset="0"/>
          <a:ea typeface="Microsoft YaHei" charset="0"/>
          <a:cs typeface="Microsoft YaHei" charset="0"/>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600" b="1">
          <a:solidFill>
            <a:srgbClr val="04617B"/>
          </a:solidFill>
          <a:latin typeface="Calibri" pitchFamily="32" charset="0"/>
          <a:ea typeface="Microsoft YaHei" charset="0"/>
          <a:cs typeface="Microsoft YaHei" charset="0"/>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600" b="1">
          <a:solidFill>
            <a:srgbClr val="04617B"/>
          </a:solidFill>
          <a:latin typeface="Calibri" pitchFamily="32" charset="0"/>
          <a:ea typeface="Microsoft YaHei" charset="0"/>
          <a:cs typeface="Microsoft YaHei" charset="0"/>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600" b="1">
          <a:solidFill>
            <a:srgbClr val="04617B"/>
          </a:solidFill>
          <a:latin typeface="Calibri" pitchFamily="32" charset="0"/>
          <a:ea typeface="Microsoft YaHei" charset="0"/>
          <a:cs typeface="Microsoft YaHei" charset="0"/>
        </a:defRPr>
      </a:lvl9pPr>
    </p:titleStyle>
    <p:bodyStyle>
      <a:lvl1pPr marL="342900" indent="-342900" algn="l" defTabSz="449263" rtl="0" eaLnBrk="0" fontAlgn="base" hangingPunct="0">
        <a:spcBef>
          <a:spcPts val="650"/>
        </a:spcBef>
        <a:spcAft>
          <a:spcPct val="0"/>
        </a:spcAft>
        <a:buClr>
          <a:srgbClr val="000000"/>
        </a:buClr>
        <a:buSzPct val="100000"/>
        <a:buFont typeface="Times New Roman" panose="02020603050405020304" pitchFamily="18" charset="0"/>
        <a:buChar char="•"/>
        <a:defRPr sz="26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2pPr>
      <a:lvl3pPr marL="1143000" indent="-228600" algn="l" defTabSz="449263" rtl="0" eaLnBrk="0" fontAlgn="base" hangingPunct="0">
        <a:spcBef>
          <a:spcPts val="525"/>
        </a:spcBef>
        <a:spcAft>
          <a:spcPct val="0"/>
        </a:spcAft>
        <a:buClr>
          <a:srgbClr val="000000"/>
        </a:buClr>
        <a:buSzPct val="100000"/>
        <a:buFont typeface="Times New Roman" panose="02020603050405020304" pitchFamily="18" charset="0"/>
        <a:buChar char="•"/>
        <a:defRPr sz="21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hyperlink" Target="https://carmen.carmencarto.fr/239/SAGECharente.map"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15"/>
          <p:cNvSpPr txBox="1">
            <a:spLocks noChangeArrowheads="1"/>
          </p:cNvSpPr>
          <p:nvPr/>
        </p:nvSpPr>
        <p:spPr bwMode="auto">
          <a:xfrm>
            <a:off x="2351584" y="116632"/>
            <a:ext cx="9073008" cy="830997"/>
          </a:xfrm>
          <a:prstGeom prst="rect">
            <a:avLst/>
          </a:prstGeom>
          <a:noFill/>
          <a:ln>
            <a:noFill/>
          </a:ln>
        </p:spPr>
        <p:txBody>
          <a:bodyPr wrap="square">
            <a:spAutoFit/>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fr-FR" altLang="fr-FR" sz="1600" b="1" i="0" u="none" strike="noStrike" kern="1200" cap="none" spc="0" normalizeH="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Porter à </a:t>
            </a:r>
            <a:r>
              <a:rPr kumimoji="0" lang="fr-FR" altLang="fr-FR" sz="1600" b="1" i="0" u="none" strike="noStrike" kern="1200" cap="none" spc="0" normalizeH="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connaissance</a:t>
            </a:r>
            <a:r>
              <a:rPr lang="fr-FR" altLang="fr-FR" sz="1600" b="1" dirty="0">
                <a:solidFill>
                  <a:srgbClr val="F49231"/>
                </a:solidFill>
                <a:latin typeface="Century Gothic" panose="020B0502020202020204" pitchFamily="34" charset="0"/>
                <a:cs typeface="Times New Roman" panose="02020603050405020304" pitchFamily="18" charset="0"/>
              </a:rPr>
              <a:t> </a:t>
            </a:r>
            <a:r>
              <a:rPr lang="fr-FR" altLang="fr-FR" sz="1600" b="1" dirty="0" smtClean="0">
                <a:solidFill>
                  <a:srgbClr val="F49231"/>
                </a:solidFill>
                <a:latin typeface="Century Gothic" panose="020B0502020202020204" pitchFamily="34" charset="0"/>
                <a:cs typeface="Times New Roman" panose="02020603050405020304" pitchFamily="18" charset="0"/>
              </a:rPr>
              <a:t>- </a:t>
            </a:r>
            <a:r>
              <a:rPr kumimoji="0" lang="fr-FR" altLang="fr-FR" sz="1600" b="1" i="0" u="none" strike="noStrike" kern="1200" cap="none" spc="0" normalizeH="0" baseline="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dossier 2023-75</a:t>
            </a:r>
          </a:p>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fr-FR" altLang="fr-FR" sz="1600" b="1" i="0" u="none" strike="noStrike" kern="1200" cap="none" spc="0" normalizeH="0" baseline="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D</a:t>
            </a:r>
            <a:r>
              <a:rPr lang="fr-FR" altLang="fr-FR" sz="1600" b="1" dirty="0" err="1" smtClean="0">
                <a:solidFill>
                  <a:srgbClr val="F49231"/>
                </a:solidFill>
                <a:latin typeface="Century Gothic" panose="020B0502020202020204" pitchFamily="34" charset="0"/>
                <a:cs typeface="Times New Roman" panose="02020603050405020304" pitchFamily="18" charset="0"/>
              </a:rPr>
              <a:t>emande</a:t>
            </a:r>
            <a:r>
              <a:rPr lang="fr-FR" altLang="fr-FR" sz="1600" b="1" dirty="0" smtClean="0">
                <a:solidFill>
                  <a:srgbClr val="F49231"/>
                </a:solidFill>
                <a:latin typeface="Century Gothic" panose="020B0502020202020204" pitchFamily="34" charset="0"/>
                <a:cs typeface="Times New Roman" panose="02020603050405020304" pitchFamily="18" charset="0"/>
              </a:rPr>
              <a:t> </a:t>
            </a:r>
            <a:r>
              <a:rPr lang="fr-FR" altLang="fr-FR" sz="1600" b="1" dirty="0" smtClean="0">
                <a:solidFill>
                  <a:srgbClr val="F49231"/>
                </a:solidFill>
                <a:latin typeface="Century Gothic" panose="020B0502020202020204" pitchFamily="34" charset="0"/>
                <a:cs typeface="Times New Roman" panose="02020603050405020304" pitchFamily="18" charset="0"/>
              </a:rPr>
              <a:t>d'augmentation </a:t>
            </a:r>
            <a:r>
              <a:rPr lang="fr-FR" altLang="fr-FR" sz="1600" b="1" dirty="0">
                <a:solidFill>
                  <a:srgbClr val="F49231"/>
                </a:solidFill>
                <a:latin typeface="Century Gothic" panose="020B0502020202020204" pitchFamily="34" charset="0"/>
                <a:cs typeface="Times New Roman" panose="02020603050405020304" pitchFamily="18" charset="0"/>
              </a:rPr>
              <a:t>ponctuelle du débit d'exploitation du forage des </a:t>
            </a:r>
            <a:r>
              <a:rPr lang="fr-FR" altLang="fr-FR" sz="1600" b="1" dirty="0" err="1">
                <a:solidFill>
                  <a:srgbClr val="F49231"/>
                </a:solidFill>
                <a:latin typeface="Century Gothic" panose="020B0502020202020204" pitchFamily="34" charset="0"/>
                <a:cs typeface="Times New Roman" panose="02020603050405020304" pitchFamily="18" charset="0"/>
              </a:rPr>
              <a:t>Seigelards</a:t>
            </a:r>
            <a:r>
              <a:rPr lang="fr-FR" altLang="fr-FR" sz="1600" b="1" dirty="0">
                <a:solidFill>
                  <a:srgbClr val="F49231"/>
                </a:solidFill>
                <a:latin typeface="Century Gothic" panose="020B0502020202020204" pitchFamily="34" charset="0"/>
                <a:cs typeface="Times New Roman" panose="02020603050405020304" pitchFamily="18" charset="0"/>
              </a:rPr>
              <a:t>, commune de </a:t>
            </a:r>
            <a:r>
              <a:rPr lang="fr-FR" altLang="fr-FR" sz="1600" b="1" dirty="0" smtClean="0">
                <a:solidFill>
                  <a:srgbClr val="F49231"/>
                </a:solidFill>
                <a:latin typeface="Century Gothic" panose="020B0502020202020204" pitchFamily="34" charset="0"/>
                <a:cs typeface="Times New Roman" panose="02020603050405020304" pitchFamily="18" charset="0"/>
              </a:rPr>
              <a:t>ST-CIERS-SUR-BONNIEURE </a:t>
            </a:r>
            <a:r>
              <a:rPr lang="fr-FR" altLang="fr-FR" sz="1600" b="1" dirty="0">
                <a:solidFill>
                  <a:srgbClr val="F49231"/>
                </a:solidFill>
                <a:latin typeface="Century Gothic" panose="020B0502020202020204" pitchFamily="34" charset="0"/>
                <a:cs typeface="Times New Roman" panose="02020603050405020304" pitchFamily="18" charset="0"/>
              </a:rPr>
              <a:t>(16)</a:t>
            </a:r>
            <a:endParaRPr kumimoji="0" lang="fr-FR" altLang="fr-FR" sz="1600" b="1" i="0" u="none" strike="noStrike" kern="1200" cap="none" spc="0" normalizeH="0" baseline="0" noProof="0" dirty="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endParaRPr>
          </a:p>
        </p:txBody>
      </p:sp>
      <p:sp>
        <p:nvSpPr>
          <p:cNvPr id="11" name="Rectangle 10"/>
          <p:cNvSpPr/>
          <p:nvPr/>
        </p:nvSpPr>
        <p:spPr>
          <a:xfrm>
            <a:off x="839416" y="952356"/>
            <a:ext cx="10763936" cy="444737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HelveticaNeueLT-Light"/>
                <a:ea typeface="Times New Roman" pitchFamily="18" charset="0"/>
                <a:cs typeface="HelveticaNeueLT-Light"/>
              </a:rPr>
              <a:t>Objet de la demande </a:t>
            </a:r>
            <a:r>
              <a:rPr kumimoji="0" lang="fr-FR" sz="1400" b="1" i="0" u="none" strike="noStrike" kern="1200" cap="none" spc="0" normalizeH="0" baseline="0" noProof="0" dirty="0" smtClean="0">
                <a:ln>
                  <a:noFill/>
                </a:ln>
                <a:solidFill>
                  <a:prstClr val="black"/>
                </a:solidFill>
                <a:effectLst/>
                <a:uLnTx/>
                <a:uFillTx/>
                <a:latin typeface="HelveticaNeueLT-Light"/>
                <a:ea typeface="Times New Roman" pitchFamily="18" charset="0"/>
                <a:cs typeface="HelveticaNeueLT-Light"/>
              </a:rPr>
              <a:t>:</a:t>
            </a:r>
            <a:endParaRPr kumimoji="0" lang="fr-FR" sz="1400" b="1" i="0" u="none" strike="noStrike" kern="1200" cap="none" spc="0" normalizeH="0" baseline="0" noProof="0" dirty="0">
              <a:ln>
                <a:noFill/>
              </a:ln>
              <a:solidFill>
                <a:prstClr val="black"/>
              </a:solidFill>
              <a:effectLst/>
              <a:uLnTx/>
              <a:uFillTx/>
              <a:latin typeface="HelveticaNeueLT-Light"/>
              <a:ea typeface="Times New Roman" pitchFamily="18" charset="0"/>
              <a:cs typeface="HelveticaNeueLT-Light"/>
            </a:endParaRPr>
          </a:p>
          <a:p>
            <a:pPr algn="just" defTabSz="914400" eaLnBrk="1" fontAlgn="auto" hangingPunct="1">
              <a:spcBef>
                <a:spcPts val="0"/>
              </a:spcBef>
              <a:spcAft>
                <a:spcPts val="0"/>
              </a:spcAft>
              <a:defRPr/>
            </a:pPr>
            <a:r>
              <a:rPr kumimoji="0" lang="fr-FR" sz="1400" b="0" i="0" u="none" strike="noStrike" kern="1200" cap="none" spc="0" normalizeH="0" baseline="0" noProof="0" dirty="0" smtClean="0">
                <a:ln>
                  <a:noFill/>
                </a:ln>
                <a:solidFill>
                  <a:prstClr val="black"/>
                </a:solidFill>
                <a:effectLst/>
                <a:uLnTx/>
                <a:uFillTx/>
                <a:latin typeface="HelveticaNeueLT-Light"/>
                <a:ea typeface="Times New Roman" pitchFamily="18" charset="0"/>
                <a:cs typeface="HelveticaNeueLT-Light"/>
              </a:rPr>
              <a:t>Transmis </a:t>
            </a:r>
            <a:r>
              <a:rPr lang="fr-FR" sz="1400" dirty="0">
                <a:solidFill>
                  <a:prstClr val="black"/>
                </a:solidFill>
                <a:latin typeface="HelveticaNeueLT-Light"/>
                <a:ea typeface="Times New Roman" pitchFamily="18" charset="0"/>
                <a:cs typeface="HelveticaNeueLT-Light"/>
              </a:rPr>
              <a:t> au président de la Commission locale de l’eau au titre du code de l’environnement </a:t>
            </a:r>
            <a:r>
              <a:rPr lang="fr-FR" sz="1400" dirty="0" smtClean="0">
                <a:solidFill>
                  <a:prstClr val="black"/>
                </a:solidFill>
                <a:latin typeface="HelveticaNeueLT-Light"/>
                <a:ea typeface="Times New Roman" pitchFamily="18" charset="0"/>
                <a:cs typeface="HelveticaNeueLT-Light"/>
              </a:rPr>
              <a:t>R181-22 </a:t>
            </a:r>
            <a:r>
              <a:rPr kumimoji="0" lang="fr-FR" sz="1400" b="0" i="0" u="none" strike="noStrike" kern="1200" cap="none" spc="0" normalizeH="0" baseline="0" noProof="0" dirty="0" smtClean="0">
                <a:ln>
                  <a:noFill/>
                </a:ln>
                <a:solidFill>
                  <a:prstClr val="black"/>
                </a:solidFill>
                <a:effectLst/>
                <a:uLnTx/>
                <a:uFillTx/>
                <a:latin typeface="HelveticaNeueLT-Light"/>
                <a:ea typeface="Times New Roman" pitchFamily="18" charset="0"/>
                <a:cs typeface="HelveticaNeueLT-Light"/>
              </a:rPr>
              <a:t>par la Préfecture de la Charente le 30/05/2023 – réponse demandée pour le </a:t>
            </a:r>
            <a:r>
              <a:rPr lang="fr-FR" sz="1400" dirty="0" smtClean="0">
                <a:solidFill>
                  <a:prstClr val="black"/>
                </a:solidFill>
                <a:latin typeface="HelveticaNeueLT-Light"/>
                <a:ea typeface="Times New Roman" pitchFamily="18" charset="0"/>
                <a:cs typeface="HelveticaNeueLT-Light"/>
              </a:rPr>
              <a:t>15/07</a:t>
            </a:r>
            <a:r>
              <a:rPr kumimoji="0" lang="fr-FR" sz="1400" b="0" i="0" u="none" strike="noStrike" kern="1200" cap="none" spc="0" normalizeH="0" baseline="0" noProof="0" dirty="0" smtClean="0">
                <a:ln>
                  <a:noFill/>
                </a:ln>
                <a:solidFill>
                  <a:prstClr val="black"/>
                </a:solidFill>
                <a:effectLst/>
                <a:uLnTx/>
                <a:uFillTx/>
                <a:latin typeface="HelveticaNeueLT-Light"/>
                <a:ea typeface="Times New Roman" pitchFamily="18" charset="0"/>
                <a:cs typeface="HelveticaNeueLT-Light"/>
              </a:rPr>
              <a:t>/2023</a:t>
            </a:r>
            <a:endParaRPr kumimoji="0" lang="fr-FR" sz="1400" b="0" i="0" u="none" strike="noStrike" kern="1200" cap="none" spc="0" normalizeH="0" baseline="0" noProof="0" dirty="0">
              <a:ln>
                <a:noFill/>
              </a:ln>
              <a:solidFill>
                <a:prstClr val="black"/>
              </a:solidFill>
              <a:effectLst/>
              <a:uLnTx/>
              <a:uFillTx/>
              <a:latin typeface="HelveticaNeueLT-Light"/>
              <a:ea typeface="Times New Roman" pitchFamily="18" charset="0"/>
              <a:cs typeface="HelveticaNeueLT-Light"/>
            </a:endParaRPr>
          </a:p>
          <a:p>
            <a:pPr marL="285750" lvl="0" indent="-285750" algn="just" defTabSz="914400" eaLnBrk="1" fontAlgn="auto" hangingPunct="1">
              <a:spcBef>
                <a:spcPts val="0"/>
              </a:spcBef>
              <a:spcAft>
                <a:spcPts val="0"/>
              </a:spcAft>
              <a:buFont typeface="Arial" panose="020B0604020202020204" pitchFamily="34" charset="0"/>
              <a:buChar char="•"/>
              <a:defRPr/>
            </a:pPr>
            <a:r>
              <a:rPr kumimoji="0" lang="fr-FR" sz="1400" b="0" i="0" u="sng" strike="noStrike" kern="1200" cap="none" spc="0" normalizeH="0" baseline="0" noProof="0" dirty="0" smtClean="0">
                <a:ln>
                  <a:noFill/>
                </a:ln>
                <a:solidFill>
                  <a:prstClr val="black"/>
                </a:solidFill>
                <a:effectLst/>
                <a:uLnTx/>
                <a:uFillTx/>
                <a:latin typeface="HelveticaNeueLT-Light"/>
                <a:ea typeface="Times New Roman" pitchFamily="18" charset="0"/>
                <a:cs typeface="HelveticaNeueLT-Light"/>
              </a:rPr>
              <a:t>Pétitionnaire </a:t>
            </a:r>
            <a:r>
              <a:rPr kumimoji="0" lang="fr-FR" sz="1400" b="0" i="0" u="sng" strike="noStrike" kern="1200" cap="none" spc="0" normalizeH="0" baseline="0" noProof="0" dirty="0">
                <a:ln>
                  <a:noFill/>
                </a:ln>
                <a:solidFill>
                  <a:prstClr val="black"/>
                </a:solidFill>
                <a:effectLst/>
                <a:uLnTx/>
                <a:uFillTx/>
                <a:latin typeface="HelveticaNeueLT-Light"/>
                <a:ea typeface="Times New Roman" pitchFamily="18" charset="0"/>
                <a:cs typeface="HelveticaNeueLT-Light"/>
              </a:rPr>
              <a:t>: </a:t>
            </a:r>
            <a:r>
              <a:rPr kumimoji="0" lang="fr-FR" sz="1400" b="0" i="0" u="none" strike="noStrike" kern="1200" cap="none" spc="0" normalizeH="0" baseline="0" noProof="0" dirty="0" smtClean="0">
                <a:ln>
                  <a:noFill/>
                </a:ln>
                <a:solidFill>
                  <a:prstClr val="black"/>
                </a:solidFill>
                <a:effectLst/>
                <a:uLnTx/>
                <a:uFillTx/>
                <a:latin typeface="HelveticaNeueLT-Light"/>
                <a:ea typeface="Times New Roman" pitchFamily="18" charset="0"/>
                <a:cs typeface="HelveticaNeueLT-Light"/>
              </a:rPr>
              <a:t>SIAEP KARST DE LA CHARENTE (16</a:t>
            </a:r>
            <a:r>
              <a:rPr lang="fr-FR" sz="1400" dirty="0" smtClean="0">
                <a:solidFill>
                  <a:prstClr val="black"/>
                </a:solidFill>
                <a:latin typeface="HelveticaNeueLT-Light"/>
                <a:ea typeface="Times New Roman" pitchFamily="18" charset="0"/>
                <a:cs typeface="HelveticaNeueLT-Light"/>
              </a:rPr>
              <a:t>)               </a:t>
            </a:r>
            <a:r>
              <a:rPr lang="fr-FR" sz="1400" u="sng" dirty="0" smtClean="0">
                <a:solidFill>
                  <a:prstClr val="black"/>
                </a:solidFill>
                <a:latin typeface="HelveticaNeueLT-Light"/>
                <a:ea typeface="Times New Roman" pitchFamily="18" charset="0"/>
                <a:cs typeface="HelveticaNeueLT-Light"/>
              </a:rPr>
              <a:t>Bureau d’études :  </a:t>
            </a:r>
            <a:r>
              <a:rPr lang="fr-FR" sz="1400" dirty="0">
                <a:solidFill>
                  <a:prstClr val="black"/>
                </a:solidFill>
                <a:latin typeface="HelveticaNeueLT-Light"/>
                <a:ea typeface="Times New Roman" pitchFamily="18" charset="0"/>
                <a:cs typeface="HelveticaNeueLT-Light"/>
              </a:rPr>
              <a:t>Hydraulique Environnement – Centre Atlantique</a:t>
            </a:r>
            <a:endParaRPr kumimoji="0" lang="fr-FR" sz="1400" b="0" i="0" u="none" strike="noStrike" kern="1200" cap="none" spc="0" normalizeH="0" baseline="0" noProof="0" dirty="0" smtClean="0">
              <a:ln>
                <a:noFill/>
              </a:ln>
              <a:solidFill>
                <a:prstClr val="black"/>
              </a:solidFill>
              <a:effectLst/>
              <a:uLnTx/>
              <a:uFillTx/>
              <a:latin typeface="HelveticaNeueLT-Light"/>
              <a:ea typeface="Times New Roman" pitchFamily="18" charset="0"/>
              <a:cs typeface="HelveticaNeueLT-Light"/>
            </a:endParaRPr>
          </a:p>
          <a:p>
            <a:pPr marL="285750" lvl="0" indent="-285750" algn="just" defTabSz="914400" eaLnBrk="1" fontAlgn="auto" hangingPunct="1">
              <a:spcBef>
                <a:spcPts val="0"/>
              </a:spcBef>
              <a:spcAft>
                <a:spcPts val="0"/>
              </a:spcAft>
              <a:buFont typeface="Arial" panose="020B0604020202020204" pitchFamily="34" charset="0"/>
              <a:buChar char="•"/>
              <a:defRPr/>
            </a:pPr>
            <a:r>
              <a:rPr kumimoji="0" lang="fr-FR" sz="1400" b="0" i="0" u="none" strike="noStrike" kern="1200" cap="none" spc="0" normalizeH="0" baseline="0" noProof="0" dirty="0" smtClean="0">
                <a:ln>
                  <a:noFill/>
                </a:ln>
                <a:solidFill>
                  <a:prstClr val="black"/>
                </a:solidFill>
                <a:effectLst/>
                <a:uLnTx/>
                <a:uFillTx/>
                <a:latin typeface="HelveticaNeueLT-Light"/>
                <a:ea typeface="Times New Roman" pitchFamily="18" charset="0"/>
                <a:cs typeface="HelveticaNeueLT-Light"/>
              </a:rPr>
              <a:t>Dossier loi sur l’eau de porter à connaissance, demandant</a:t>
            </a:r>
            <a:r>
              <a:rPr kumimoji="0" lang="fr-FR" sz="1400" b="0" i="0" u="none" strike="noStrike" kern="1200" cap="none" spc="0" normalizeH="0" noProof="0" dirty="0" smtClean="0">
                <a:ln>
                  <a:noFill/>
                </a:ln>
                <a:solidFill>
                  <a:prstClr val="black"/>
                </a:solidFill>
                <a:effectLst/>
                <a:uLnTx/>
                <a:uFillTx/>
                <a:latin typeface="HelveticaNeueLT-Light"/>
                <a:ea typeface="Times New Roman" pitchFamily="18" charset="0"/>
                <a:cs typeface="HelveticaNeueLT-Light"/>
              </a:rPr>
              <a:t> une modification </a:t>
            </a:r>
            <a:r>
              <a:rPr lang="fr-FR" sz="1400" dirty="0" smtClean="0">
                <a:solidFill>
                  <a:prstClr val="black"/>
                </a:solidFill>
                <a:latin typeface="HelveticaNeueLT-Light"/>
                <a:ea typeface="Times New Roman" pitchFamily="18" charset="0"/>
                <a:cs typeface="HelveticaNeueLT-Light"/>
              </a:rPr>
              <a:t>relative à l’autorisation de prélèvement de l’arrêté préfectoral de déclaration d’utilité publique du 26 juin 2017, pour l’exploitation de captages d’eau potable.</a:t>
            </a:r>
          </a:p>
          <a:p>
            <a:pPr marL="0" marR="0" lvl="0" indent="0" algn="just" defTabSz="449263" rtl="0" eaLnBrk="0" fontAlgn="base" latinLnBrk="0" hangingPunct="0">
              <a:lnSpc>
                <a:spcPct val="100000"/>
              </a:lnSpc>
              <a:spcBef>
                <a:spcPts val="600"/>
              </a:spcBef>
              <a:spcAft>
                <a:spcPct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HelveticaNeueLT-Light"/>
                <a:ea typeface="Times New Roman" pitchFamily="18" charset="0"/>
                <a:cs typeface="HelveticaNeueLT-Light"/>
              </a:rPr>
              <a:t>Contexte </a:t>
            </a:r>
            <a:r>
              <a:rPr kumimoji="0" lang="fr-FR" sz="1400" b="1" i="0" u="none" strike="noStrike" kern="1200" cap="none" spc="0" normalizeH="0" baseline="0" noProof="0" dirty="0">
                <a:ln>
                  <a:noFill/>
                </a:ln>
                <a:solidFill>
                  <a:prstClr val="black"/>
                </a:solidFill>
                <a:effectLst/>
                <a:uLnTx/>
                <a:uFillTx/>
                <a:latin typeface="HelveticaNeueLT-Light"/>
                <a:ea typeface="Times New Roman" pitchFamily="18" charset="0"/>
                <a:cs typeface="HelveticaNeueLT-Light"/>
              </a:rPr>
              <a:t>:</a:t>
            </a:r>
          </a:p>
          <a:p>
            <a:pPr marL="285750" indent="-285750" algn="just">
              <a:spcBef>
                <a:spcPts val="600"/>
              </a:spcBef>
              <a:buFont typeface="Arial" panose="020B0604020202020204" pitchFamily="34" charset="0"/>
              <a:buChar char="•"/>
              <a:defRPr/>
            </a:pPr>
            <a:r>
              <a:rPr lang="fr-FR" sz="1400" dirty="0" smtClean="0">
                <a:solidFill>
                  <a:schemeClr val="tx1"/>
                </a:solidFill>
                <a:latin typeface="HelveticaNeueLT-Light"/>
                <a:ea typeface="Times New Roman" pitchFamily="18" charset="0"/>
                <a:cs typeface="HelveticaNeueLT-Light"/>
              </a:rPr>
              <a:t>Les </a:t>
            </a:r>
            <a:r>
              <a:rPr lang="fr-FR" sz="1400" dirty="0">
                <a:solidFill>
                  <a:schemeClr val="tx1"/>
                </a:solidFill>
                <a:latin typeface="HelveticaNeueLT-Light"/>
                <a:ea typeface="Times New Roman" pitchFamily="18" charset="0"/>
                <a:cs typeface="HelveticaNeueLT-Light"/>
              </a:rPr>
              <a:t>débits actuellement autorisés par l'arrêté préfectoral du 26/06/2017 sont :</a:t>
            </a:r>
          </a:p>
          <a:p>
            <a:pPr algn="just">
              <a:spcBef>
                <a:spcPts val="600"/>
              </a:spcBef>
              <a:defRPr/>
            </a:pPr>
            <a:r>
              <a:rPr lang="fr-FR" sz="1400" dirty="0" smtClean="0">
                <a:solidFill>
                  <a:schemeClr val="tx1"/>
                </a:solidFill>
                <a:latin typeface="HelveticaNeueLT-Light"/>
                <a:ea typeface="Times New Roman" pitchFamily="18" charset="0"/>
                <a:cs typeface="HelveticaNeueLT-Light"/>
              </a:rPr>
              <a:t>		- </a:t>
            </a:r>
            <a:r>
              <a:rPr lang="fr-FR" sz="1400" dirty="0">
                <a:solidFill>
                  <a:schemeClr val="tx1"/>
                </a:solidFill>
                <a:latin typeface="HelveticaNeueLT-Light"/>
                <a:ea typeface="Times New Roman" pitchFamily="18" charset="0"/>
                <a:cs typeface="HelveticaNeueLT-Light"/>
              </a:rPr>
              <a:t>Débit horaire : 60m3/h sur 20h</a:t>
            </a:r>
          </a:p>
          <a:p>
            <a:pPr algn="just">
              <a:spcBef>
                <a:spcPts val="600"/>
              </a:spcBef>
              <a:defRPr/>
            </a:pPr>
            <a:r>
              <a:rPr lang="fr-FR" sz="1400" dirty="0" smtClean="0">
                <a:solidFill>
                  <a:schemeClr val="tx1"/>
                </a:solidFill>
                <a:latin typeface="HelveticaNeueLT-Light"/>
                <a:ea typeface="Times New Roman" pitchFamily="18" charset="0"/>
                <a:cs typeface="HelveticaNeueLT-Light"/>
              </a:rPr>
              <a:t>		- </a:t>
            </a:r>
            <a:r>
              <a:rPr lang="fr-FR" sz="1400" dirty="0">
                <a:solidFill>
                  <a:schemeClr val="tx1"/>
                </a:solidFill>
                <a:latin typeface="HelveticaNeueLT-Light"/>
                <a:ea typeface="Times New Roman" pitchFamily="18" charset="0"/>
                <a:cs typeface="HelveticaNeueLT-Light"/>
              </a:rPr>
              <a:t>Débit exceptionnel sur 2 mois : 250 m3/h sur 20h</a:t>
            </a:r>
          </a:p>
          <a:p>
            <a:pPr algn="just">
              <a:spcBef>
                <a:spcPts val="600"/>
              </a:spcBef>
              <a:defRPr/>
            </a:pPr>
            <a:r>
              <a:rPr lang="fr-FR" sz="1400" dirty="0">
                <a:solidFill>
                  <a:schemeClr val="tx1"/>
                </a:solidFill>
                <a:latin typeface="HelveticaNeueLT-Light"/>
                <a:ea typeface="Times New Roman" pitchFamily="18" charset="0"/>
                <a:cs typeface="HelveticaNeueLT-Light"/>
              </a:rPr>
              <a:t>	</a:t>
            </a:r>
            <a:r>
              <a:rPr lang="fr-FR" sz="1400" dirty="0" smtClean="0">
                <a:solidFill>
                  <a:schemeClr val="tx1"/>
                </a:solidFill>
                <a:latin typeface="HelveticaNeueLT-Light"/>
                <a:ea typeface="Times New Roman" pitchFamily="18" charset="0"/>
                <a:cs typeface="HelveticaNeueLT-Light"/>
              </a:rPr>
              <a:t>	- Volume </a:t>
            </a:r>
            <a:r>
              <a:rPr lang="fr-FR" sz="1400" dirty="0">
                <a:solidFill>
                  <a:schemeClr val="tx1"/>
                </a:solidFill>
                <a:latin typeface="HelveticaNeueLT-Light"/>
                <a:ea typeface="Times New Roman" pitchFamily="18" charset="0"/>
                <a:cs typeface="HelveticaNeueLT-Light"/>
              </a:rPr>
              <a:t>annuel : 670 000m3</a:t>
            </a:r>
            <a:endParaRPr kumimoji="0" lang="fr-FR" sz="1400" b="0" i="0" u="none" strike="noStrike" kern="1200" cap="none" spc="0" normalizeH="0" baseline="0" noProof="0" dirty="0" smtClean="0">
              <a:ln>
                <a:noFill/>
              </a:ln>
              <a:solidFill>
                <a:schemeClr val="tx1"/>
              </a:solidFill>
              <a:effectLst/>
              <a:uLnTx/>
              <a:uFillTx/>
              <a:latin typeface="HelveticaNeueLT-Light"/>
              <a:ea typeface="Times New Roman" pitchFamily="18" charset="0"/>
              <a:cs typeface="HelveticaNeueLT-Light"/>
            </a:endParaRPr>
          </a:p>
          <a:p>
            <a:pPr marL="285750" indent="-285750" algn="just">
              <a:spcBef>
                <a:spcPts val="600"/>
              </a:spcBef>
              <a:buFont typeface="Arial" panose="020B0604020202020204" pitchFamily="34" charset="0"/>
              <a:buChar char="•"/>
              <a:defRPr/>
            </a:pPr>
            <a:r>
              <a:rPr lang="fr-FR" sz="1400" dirty="0">
                <a:solidFill>
                  <a:schemeClr val="tx1"/>
                </a:solidFill>
                <a:latin typeface="HelveticaNeueLT-Light"/>
                <a:ea typeface="Times New Roman" pitchFamily="18" charset="0"/>
                <a:cs typeface="HelveticaNeueLT-Light"/>
              </a:rPr>
              <a:t>La </a:t>
            </a:r>
            <a:r>
              <a:rPr lang="fr-FR" sz="1400" b="1" dirty="0" smtClean="0">
                <a:solidFill>
                  <a:schemeClr val="tx1"/>
                </a:solidFill>
                <a:latin typeface="HelveticaNeueLT-Light"/>
                <a:ea typeface="Times New Roman" pitchFamily="18" charset="0"/>
                <a:cs typeface="HelveticaNeueLT-Light"/>
              </a:rPr>
              <a:t>modification demandée </a:t>
            </a:r>
            <a:r>
              <a:rPr lang="fr-FR" sz="1400" b="1" dirty="0">
                <a:solidFill>
                  <a:schemeClr val="tx1"/>
                </a:solidFill>
                <a:latin typeface="HelveticaNeueLT-Light"/>
                <a:ea typeface="Times New Roman" pitchFamily="18" charset="0"/>
                <a:cs typeface="HelveticaNeueLT-Light"/>
              </a:rPr>
              <a:t>du régime d'exploitation du forage à 400 m3/h </a:t>
            </a:r>
            <a:r>
              <a:rPr lang="fr-FR" sz="1400" dirty="0">
                <a:solidFill>
                  <a:schemeClr val="tx1"/>
                </a:solidFill>
                <a:latin typeface="HelveticaNeueLT-Light"/>
                <a:ea typeface="Times New Roman" pitchFamily="18" charset="0"/>
                <a:cs typeface="HelveticaNeueLT-Light"/>
              </a:rPr>
              <a:t>répond au projet du SIAEP du Karst Charente d'alimenter en secours le Syndicat Nord Est Charente et Grand Angoulême. Cette demande s’inscrit dans un projet global comprenant la réhabilitation du forage concerné, la réalisation d’une usine de traitement et de réseaux d’interconnexion</a:t>
            </a:r>
            <a:r>
              <a:rPr lang="fr-FR" sz="1400" dirty="0" smtClean="0">
                <a:solidFill>
                  <a:schemeClr val="tx1"/>
                </a:solidFill>
                <a:latin typeface="HelveticaNeueLT-Light"/>
                <a:ea typeface="Times New Roman" pitchFamily="18" charset="0"/>
                <a:cs typeface="HelveticaNeueLT-Light"/>
              </a:rPr>
              <a:t>.</a:t>
            </a:r>
          </a:p>
          <a:p>
            <a:pPr marL="285750" indent="-285750" algn="just">
              <a:spcBef>
                <a:spcPts val="600"/>
              </a:spcBef>
              <a:buFont typeface="Arial" panose="020B0604020202020204" pitchFamily="34" charset="0"/>
              <a:buChar char="•"/>
              <a:defRPr/>
            </a:pPr>
            <a:endParaRPr lang="fr-FR" sz="1400" dirty="0" smtClean="0">
              <a:solidFill>
                <a:schemeClr val="tx1"/>
              </a:solidFill>
              <a:latin typeface="HelveticaNeueLT-Light"/>
              <a:ea typeface="Times New Roman" pitchFamily="18" charset="0"/>
              <a:cs typeface="HelveticaNeueLT-Light"/>
            </a:endParaRPr>
          </a:p>
          <a:p>
            <a:pPr marL="285750" lvl="0" indent="-285750" algn="just">
              <a:spcBef>
                <a:spcPts val="600"/>
              </a:spcBef>
              <a:buFont typeface="Wingdings" panose="05000000000000000000" pitchFamily="2" charset="2"/>
              <a:buChar char="à"/>
              <a:defRPr/>
            </a:pPr>
            <a:r>
              <a:rPr kumimoji="0" lang="fr-FR" sz="1400" b="0" i="0" u="none" strike="noStrike" kern="1200" cap="none" spc="0" normalizeH="0" baseline="0" noProof="0" dirty="0" smtClean="0">
                <a:ln>
                  <a:noFill/>
                </a:ln>
                <a:solidFill>
                  <a:schemeClr val="tx1"/>
                </a:solidFill>
                <a:effectLst/>
                <a:uLnTx/>
                <a:uFillTx/>
                <a:latin typeface="HelveticaNeueLT-Light"/>
                <a:ea typeface="Times New Roman" pitchFamily="18" charset="0"/>
                <a:cs typeface="HelveticaNeueLT-Light"/>
              </a:rPr>
              <a:t>Le dossier a fait l’objet d’un avis d’hydrogéologue agréé</a:t>
            </a:r>
            <a:endParaRPr lang="fr-FR" sz="1400" dirty="0">
              <a:solidFill>
                <a:schemeClr val="tx1"/>
              </a:solidFill>
              <a:latin typeface="HelveticaNeueLT-Light"/>
              <a:ea typeface="Times New Roman" pitchFamily="18" charset="0"/>
              <a:cs typeface="HelveticaNeueLT-Light"/>
            </a:endParaRPr>
          </a:p>
          <a:p>
            <a:pPr marL="285750" lvl="0" indent="-285750" algn="just">
              <a:spcBef>
                <a:spcPts val="600"/>
              </a:spcBef>
              <a:buFont typeface="Wingdings" panose="05000000000000000000" pitchFamily="2" charset="2"/>
              <a:buChar char="à"/>
              <a:defRPr/>
            </a:pPr>
            <a:r>
              <a:rPr lang="fr-FR" sz="1400" dirty="0" smtClean="0">
                <a:solidFill>
                  <a:schemeClr val="tx1"/>
                </a:solidFill>
                <a:latin typeface="HelveticaNeueLT-Light"/>
                <a:ea typeface="Times New Roman" pitchFamily="18" charset="0"/>
                <a:cs typeface="HelveticaNeueLT-Light"/>
              </a:rPr>
              <a:t>L’ARS </a:t>
            </a:r>
            <a:r>
              <a:rPr lang="fr-FR" sz="1400" dirty="0">
                <a:solidFill>
                  <a:schemeClr val="tx1"/>
                </a:solidFill>
                <a:latin typeface="HelveticaNeueLT-Light"/>
                <a:ea typeface="Times New Roman" pitchFamily="18" charset="0"/>
                <a:cs typeface="HelveticaNeueLT-Light"/>
              </a:rPr>
              <a:t>est </a:t>
            </a:r>
            <a:r>
              <a:rPr lang="fr-FR" sz="1400" dirty="0" smtClean="0">
                <a:solidFill>
                  <a:schemeClr val="tx1"/>
                </a:solidFill>
                <a:latin typeface="HelveticaNeueLT-Light"/>
                <a:ea typeface="Times New Roman" pitchFamily="18" charset="0"/>
                <a:cs typeface="HelveticaNeueLT-Light"/>
              </a:rPr>
              <a:t>également consultée.</a:t>
            </a:r>
            <a:endParaRPr lang="fr-FR" sz="1400" dirty="0">
              <a:solidFill>
                <a:schemeClr val="tx1"/>
              </a:solidFill>
              <a:latin typeface="HelveticaNeueLT-Light"/>
              <a:ea typeface="Times New Roman" pitchFamily="18" charset="0"/>
              <a:cs typeface="HelveticaNeueLT-Light"/>
            </a:endParaRPr>
          </a:p>
        </p:txBody>
      </p:sp>
    </p:spTree>
    <p:custDataLst>
      <p:tags r:id="rId1"/>
    </p:custDataLst>
    <p:extLst>
      <p:ext uri="{BB962C8B-B14F-4D97-AF65-F5344CB8AC3E}">
        <p14:creationId xmlns:p14="http://schemas.microsoft.com/office/powerpoint/2010/main" val="139214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04672" y="1052736"/>
            <a:ext cx="10331888" cy="4078039"/>
          </a:xfrm>
          <a:prstGeom prst="rect">
            <a:avLst/>
          </a:prstGeom>
        </p:spPr>
        <p:txBody>
          <a:bodyPr wrap="square">
            <a:spAutoFit/>
          </a:bodyPr>
          <a:lstStyle/>
          <a:p>
            <a:pPr marL="0" marR="0" lvl="0" indent="0" algn="l" defTabSz="449263" rtl="0" eaLnBrk="0" fontAlgn="base" latinLnBrk="0" hangingPunct="0">
              <a:lnSpc>
                <a:spcPct val="100000"/>
              </a:lnSpc>
              <a:spcBef>
                <a:spcPts val="600"/>
              </a:spcBef>
              <a:spcAft>
                <a:spcPct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HelveticaNeueLT-Light"/>
                <a:ea typeface="Times New Roman" pitchFamily="18" charset="0"/>
                <a:cs typeface="HelveticaNeueLT-Light"/>
              </a:rPr>
              <a:t>Contenu :</a:t>
            </a:r>
            <a:endParaRPr kumimoji="0" lang="fr-FR" sz="1400" b="1" i="0" u="none" strike="noStrike" kern="1200" cap="none" spc="0" normalizeH="0" baseline="0" noProof="0" dirty="0">
              <a:ln>
                <a:noFill/>
              </a:ln>
              <a:solidFill>
                <a:prstClr val="black"/>
              </a:solidFill>
              <a:effectLst/>
              <a:uLnTx/>
              <a:uFillTx/>
              <a:latin typeface="HelveticaNeueLT-Light"/>
              <a:ea typeface="Times New Roman" pitchFamily="18" charset="0"/>
              <a:cs typeface="HelveticaNeueLT-Light"/>
            </a:endParaRPr>
          </a:p>
          <a:p>
            <a:pPr marL="285750" lvl="0" indent="-285750">
              <a:spcBef>
                <a:spcPts val="600"/>
              </a:spcBef>
              <a:buFont typeface="Arial" panose="020B0604020202020204" pitchFamily="34" charset="0"/>
              <a:buChar char="•"/>
              <a:defRPr/>
            </a:pPr>
            <a:r>
              <a:rPr lang="fr-FR" sz="1400" dirty="0">
                <a:solidFill>
                  <a:prstClr val="black"/>
                </a:solidFill>
                <a:latin typeface="HelveticaNeueLT-Light"/>
                <a:ea typeface="Times New Roman" pitchFamily="18" charset="0"/>
                <a:cs typeface="HelveticaNeueLT-Light"/>
              </a:rPr>
              <a:t>Le dossier comprend une description et un résumé du projet, une étude d’incidences, son annexe et un résumé non technique.</a:t>
            </a:r>
          </a:p>
          <a:p>
            <a:pPr marL="285750" indent="-285750">
              <a:spcBef>
                <a:spcPts val="600"/>
              </a:spcBef>
              <a:buFont typeface="Arial" panose="020B0604020202020204" pitchFamily="34" charset="0"/>
              <a:buChar char="•"/>
              <a:defRPr/>
            </a:pPr>
            <a:r>
              <a:rPr lang="fr-FR" sz="1400" dirty="0">
                <a:solidFill>
                  <a:prstClr val="black"/>
                </a:solidFill>
                <a:latin typeface="HelveticaNeueLT-Light"/>
                <a:ea typeface="Times New Roman" pitchFamily="18" charset="0"/>
                <a:cs typeface="HelveticaNeueLT-Light"/>
              </a:rPr>
              <a:t>Bassin versant de la </a:t>
            </a:r>
            <a:r>
              <a:rPr lang="fr-FR" sz="1400" dirty="0" err="1">
                <a:solidFill>
                  <a:prstClr val="black"/>
                </a:solidFill>
                <a:latin typeface="HelveticaNeueLT-Light"/>
                <a:ea typeface="Times New Roman" pitchFamily="18" charset="0"/>
                <a:cs typeface="HelveticaNeueLT-Light"/>
              </a:rPr>
              <a:t>Tardoire</a:t>
            </a:r>
            <a:r>
              <a:rPr lang="fr-FR" sz="1400" dirty="0">
                <a:solidFill>
                  <a:prstClr val="black"/>
                </a:solidFill>
                <a:latin typeface="HelveticaNeueLT-Light"/>
                <a:ea typeface="Times New Roman" pitchFamily="18" charset="0"/>
                <a:cs typeface="HelveticaNeueLT-Light"/>
              </a:rPr>
              <a:t>; Aquifère concerné : Calcaire </a:t>
            </a:r>
            <a:r>
              <a:rPr lang="fr-FR" sz="1400" dirty="0" err="1">
                <a:solidFill>
                  <a:prstClr val="black"/>
                </a:solidFill>
                <a:latin typeface="HelveticaNeueLT-Light"/>
                <a:ea typeface="Times New Roman" pitchFamily="18" charset="0"/>
                <a:cs typeface="HelveticaNeueLT-Light"/>
              </a:rPr>
              <a:t>Callovo</a:t>
            </a:r>
            <a:r>
              <a:rPr lang="fr-FR" sz="1400" dirty="0">
                <a:solidFill>
                  <a:prstClr val="black"/>
                </a:solidFill>
                <a:latin typeface="HelveticaNeueLT-Light"/>
                <a:ea typeface="Times New Roman" pitchFamily="18" charset="0"/>
                <a:cs typeface="HelveticaNeueLT-Light"/>
              </a:rPr>
              <a:t> </a:t>
            </a:r>
            <a:r>
              <a:rPr lang="fr-FR" sz="1400" dirty="0" smtClean="0">
                <a:solidFill>
                  <a:prstClr val="black"/>
                </a:solidFill>
                <a:latin typeface="HelveticaNeueLT-Light"/>
                <a:ea typeface="Times New Roman" pitchFamily="18" charset="0"/>
                <a:cs typeface="HelveticaNeueLT-Light"/>
              </a:rPr>
              <a:t>Oxfordien, appelé </a:t>
            </a:r>
            <a:r>
              <a:rPr lang="fr-FR" sz="1400" dirty="0">
                <a:solidFill>
                  <a:prstClr val="black"/>
                </a:solidFill>
                <a:latin typeface="HelveticaNeueLT-Light"/>
                <a:ea typeface="Times New Roman" pitchFamily="18" charset="0"/>
                <a:cs typeface="HelveticaNeueLT-Light"/>
              </a:rPr>
              <a:t>karst de la Rochefoucauld </a:t>
            </a:r>
            <a:r>
              <a:rPr lang="fr-FR" sz="1400" dirty="0" smtClean="0">
                <a:solidFill>
                  <a:prstClr val="black"/>
                </a:solidFill>
                <a:latin typeface="HelveticaNeueLT-Light"/>
                <a:ea typeface="Times New Roman" pitchFamily="18" charset="0"/>
                <a:cs typeface="HelveticaNeueLT-Light"/>
              </a:rPr>
              <a:t>(situé au-dessus de l’aquifère captif de l’infra-Toarcien).</a:t>
            </a:r>
            <a:endParaRPr lang="fr-FR" sz="1400" dirty="0">
              <a:solidFill>
                <a:prstClr val="black"/>
              </a:solidFill>
              <a:latin typeface="HelveticaNeueLT-Light"/>
              <a:ea typeface="Times New Roman" pitchFamily="18" charset="0"/>
              <a:cs typeface="HelveticaNeueLT-Light"/>
            </a:endParaRPr>
          </a:p>
          <a:p>
            <a:pPr marL="285750" lvl="0" indent="-285750">
              <a:spcBef>
                <a:spcPts val="600"/>
              </a:spcBef>
              <a:buFont typeface="Arial" panose="020B0604020202020204" pitchFamily="34" charset="0"/>
              <a:buChar char="•"/>
              <a:defRPr/>
            </a:pPr>
            <a:r>
              <a:rPr lang="fr-FR" sz="1400" dirty="0" smtClean="0">
                <a:solidFill>
                  <a:prstClr val="black"/>
                </a:solidFill>
                <a:latin typeface="HelveticaNeueLT-Light"/>
                <a:ea typeface="Times New Roman" pitchFamily="18" charset="0"/>
                <a:cs typeface="HelveticaNeueLT-Light"/>
              </a:rPr>
              <a:t>Les prélèvements </a:t>
            </a:r>
            <a:r>
              <a:rPr lang="fr-FR" sz="1400" dirty="0">
                <a:solidFill>
                  <a:prstClr val="black"/>
                </a:solidFill>
                <a:latin typeface="HelveticaNeueLT-Light"/>
                <a:ea typeface="Times New Roman" pitchFamily="18" charset="0"/>
                <a:cs typeface="HelveticaNeueLT-Light"/>
              </a:rPr>
              <a:t>de volumes d’eau </a:t>
            </a:r>
            <a:r>
              <a:rPr lang="fr-FR" sz="1400" dirty="0" smtClean="0">
                <a:solidFill>
                  <a:prstClr val="black"/>
                </a:solidFill>
                <a:latin typeface="HelveticaNeueLT-Light"/>
                <a:ea typeface="Times New Roman" pitchFamily="18" charset="0"/>
                <a:cs typeface="HelveticaNeueLT-Light"/>
              </a:rPr>
              <a:t>sont réalisés en nappe libre mais cette nappe comporte quelques secteurs en captif.</a:t>
            </a:r>
            <a:endParaRPr lang="fr-FR" sz="1400" dirty="0">
              <a:solidFill>
                <a:srgbClr val="FFFFFF"/>
              </a:solidFill>
            </a:endParaRPr>
          </a:p>
          <a:p>
            <a:pPr marL="285750" lvl="0" indent="-285750">
              <a:spcBef>
                <a:spcPts val="600"/>
              </a:spcBef>
              <a:buFont typeface="Arial" panose="020B0604020202020204" pitchFamily="34" charset="0"/>
              <a:buChar char="•"/>
              <a:defRPr/>
            </a:pPr>
            <a:r>
              <a:rPr lang="fr-FR" sz="1400" dirty="0" smtClean="0">
                <a:solidFill>
                  <a:prstClr val="black"/>
                </a:solidFill>
                <a:latin typeface="HelveticaNeueLT-Light"/>
                <a:ea typeface="Times New Roman" pitchFamily="18" charset="0"/>
                <a:cs typeface="HelveticaNeueLT-Light"/>
              </a:rPr>
              <a:t>Le </a:t>
            </a:r>
            <a:r>
              <a:rPr lang="fr-FR" sz="1400" dirty="0">
                <a:solidFill>
                  <a:prstClr val="black"/>
                </a:solidFill>
                <a:latin typeface="HelveticaNeueLT-Light"/>
                <a:ea typeface="Times New Roman" pitchFamily="18" charset="0"/>
                <a:cs typeface="HelveticaNeueLT-Light"/>
              </a:rPr>
              <a:t>projet vise à sécuriser la fourniture en eau potable à partir du forage des </a:t>
            </a:r>
            <a:r>
              <a:rPr lang="fr-FR" sz="1400" dirty="0" err="1">
                <a:solidFill>
                  <a:prstClr val="black"/>
                </a:solidFill>
                <a:latin typeface="HelveticaNeueLT-Light"/>
                <a:ea typeface="Times New Roman" pitchFamily="18" charset="0"/>
                <a:cs typeface="HelveticaNeueLT-Light"/>
              </a:rPr>
              <a:t>Seigelards</a:t>
            </a:r>
            <a:r>
              <a:rPr lang="fr-FR" sz="1400" dirty="0">
                <a:solidFill>
                  <a:prstClr val="black"/>
                </a:solidFill>
                <a:latin typeface="HelveticaNeueLT-Light"/>
                <a:ea typeface="Times New Roman" pitchFamily="18" charset="0"/>
                <a:cs typeface="HelveticaNeueLT-Light"/>
              </a:rPr>
              <a:t> en autorisant un débit de secours maximal de 400 m3/h </a:t>
            </a:r>
            <a:r>
              <a:rPr lang="fr-FR" sz="1400" dirty="0" smtClean="0">
                <a:solidFill>
                  <a:prstClr val="black"/>
                </a:solidFill>
                <a:latin typeface="HelveticaNeueLT-Light"/>
                <a:ea typeface="Times New Roman" pitchFamily="18" charset="0"/>
                <a:cs typeface="HelveticaNeueLT-Light"/>
              </a:rPr>
              <a:t>(fréquence à préciser) au </a:t>
            </a:r>
            <a:r>
              <a:rPr lang="fr-FR" sz="1400" dirty="0">
                <a:solidFill>
                  <a:prstClr val="black"/>
                </a:solidFill>
                <a:latin typeface="HelveticaNeueLT-Light"/>
                <a:ea typeface="Times New Roman" pitchFamily="18" charset="0"/>
                <a:cs typeface="HelveticaNeueLT-Light"/>
              </a:rPr>
              <a:t>lieu de 250 m3/h </a:t>
            </a:r>
            <a:r>
              <a:rPr lang="fr-FR" sz="1400" dirty="0" smtClean="0">
                <a:solidFill>
                  <a:prstClr val="black"/>
                </a:solidFill>
                <a:latin typeface="HelveticaNeueLT-Light"/>
                <a:ea typeface="Times New Roman" pitchFamily="18" charset="0"/>
                <a:cs typeface="HelveticaNeueLT-Light"/>
              </a:rPr>
              <a:t>limité à 20h/j </a:t>
            </a:r>
            <a:r>
              <a:rPr lang="fr-FR" sz="1400" dirty="0">
                <a:solidFill>
                  <a:prstClr val="black"/>
                </a:solidFill>
                <a:latin typeface="HelveticaNeueLT-Light"/>
                <a:ea typeface="Times New Roman" pitchFamily="18" charset="0"/>
                <a:cs typeface="HelveticaNeueLT-Light"/>
              </a:rPr>
              <a:t>et deux mois par an</a:t>
            </a:r>
            <a:r>
              <a:rPr lang="fr-FR" sz="1400" dirty="0" smtClean="0">
                <a:solidFill>
                  <a:prstClr val="black"/>
                </a:solidFill>
                <a:latin typeface="HelveticaNeueLT-Light"/>
                <a:ea typeface="Times New Roman" pitchFamily="18" charset="0"/>
                <a:cs typeface="HelveticaNeueLT-Light"/>
              </a:rPr>
              <a:t>.</a:t>
            </a:r>
          </a:p>
          <a:p>
            <a:pPr marL="285750" lvl="0" indent="-285750">
              <a:spcBef>
                <a:spcPts val="600"/>
              </a:spcBef>
              <a:buFont typeface="Arial" panose="020B0604020202020204" pitchFamily="34" charset="0"/>
              <a:buChar char="•"/>
              <a:defRPr/>
            </a:pPr>
            <a:r>
              <a:rPr lang="fr-FR" sz="1400" b="1" dirty="0">
                <a:solidFill>
                  <a:schemeClr val="tx1"/>
                </a:solidFill>
                <a:latin typeface="HelveticaNeueLT-Light"/>
                <a:ea typeface="Times New Roman" pitchFamily="18" charset="0"/>
                <a:cs typeface="HelveticaNeueLT-Light"/>
              </a:rPr>
              <a:t>Le dossier a fait l’objet d’un avis d’hydrogéologue </a:t>
            </a:r>
            <a:r>
              <a:rPr lang="fr-FR" sz="1400" b="1" dirty="0" smtClean="0">
                <a:solidFill>
                  <a:schemeClr val="tx1"/>
                </a:solidFill>
                <a:latin typeface="HelveticaNeueLT-Light"/>
                <a:ea typeface="Times New Roman" pitchFamily="18" charset="0"/>
                <a:cs typeface="HelveticaNeueLT-Light"/>
              </a:rPr>
              <a:t>agréé, qui </a:t>
            </a:r>
            <a:r>
              <a:rPr lang="fr-FR" sz="1400" b="1" dirty="0">
                <a:solidFill>
                  <a:schemeClr val="tx1"/>
                </a:solidFill>
                <a:latin typeface="HelveticaNeueLT-Light"/>
                <a:ea typeface="Times New Roman" pitchFamily="18" charset="0"/>
                <a:cs typeface="HelveticaNeueLT-Light"/>
              </a:rPr>
              <a:t>a émis un certain nombre de </a:t>
            </a:r>
            <a:r>
              <a:rPr lang="fr-FR" sz="1400" b="1" dirty="0" smtClean="0">
                <a:solidFill>
                  <a:schemeClr val="tx1"/>
                </a:solidFill>
                <a:latin typeface="HelveticaNeueLT-Light"/>
                <a:ea typeface="Times New Roman" pitchFamily="18" charset="0"/>
                <a:cs typeface="HelveticaNeueLT-Light"/>
              </a:rPr>
              <a:t>recommandations </a:t>
            </a:r>
            <a:r>
              <a:rPr lang="fr-FR" sz="1400" dirty="0" smtClean="0">
                <a:solidFill>
                  <a:schemeClr val="tx1"/>
                </a:solidFill>
                <a:latin typeface="HelveticaNeueLT-Light"/>
                <a:ea typeface="Times New Roman" pitchFamily="18" charset="0"/>
                <a:cs typeface="HelveticaNeueLT-Light"/>
              </a:rPr>
              <a:t>sur la majoration du risque d’exploitation des forages dans ces conditions, ces éléments seront à prendre en compte par l’autorité préfectorale et à intégrer </a:t>
            </a:r>
            <a:r>
              <a:rPr lang="fr-FR" sz="1400" dirty="0">
                <a:solidFill>
                  <a:schemeClr val="tx1"/>
                </a:solidFill>
                <a:latin typeface="HelveticaNeueLT-Light"/>
                <a:ea typeface="Times New Roman" pitchFamily="18" charset="0"/>
                <a:cs typeface="HelveticaNeueLT-Light"/>
              </a:rPr>
              <a:t>dans le projet </a:t>
            </a:r>
            <a:r>
              <a:rPr lang="fr-FR" sz="1400" dirty="0" smtClean="0">
                <a:solidFill>
                  <a:schemeClr val="tx1"/>
                </a:solidFill>
                <a:latin typeface="HelveticaNeueLT-Light"/>
                <a:ea typeface="Times New Roman" pitchFamily="18" charset="0"/>
                <a:cs typeface="HelveticaNeueLT-Light"/>
              </a:rPr>
              <a:t>d’arrêté (annexe 4 pages 36 à 56)) : fréquence de surveillance des équipements plus élevée, critères de suivi du débit et modalités de fonctionnements, maintien du caractère exceptionnel de prélèvement à débit maximal et sur une durée limitée.</a:t>
            </a:r>
            <a:endParaRPr lang="fr-FR" sz="1400" dirty="0">
              <a:solidFill>
                <a:schemeClr val="tx1"/>
              </a:solidFill>
              <a:latin typeface="HelveticaNeueLT-Light"/>
              <a:ea typeface="Times New Roman" pitchFamily="18" charset="0"/>
              <a:cs typeface="HelveticaNeueLT-Light"/>
            </a:endParaRPr>
          </a:p>
          <a:p>
            <a:pPr marL="285750" lvl="0" indent="-285750">
              <a:spcBef>
                <a:spcPts val="600"/>
              </a:spcBef>
              <a:buFont typeface="Arial" panose="020B0604020202020204" pitchFamily="34" charset="0"/>
              <a:buChar char="•"/>
              <a:defRPr/>
            </a:pPr>
            <a:r>
              <a:rPr lang="fr-FR" sz="1400" dirty="0" smtClean="0">
                <a:solidFill>
                  <a:prstClr val="black"/>
                </a:solidFill>
                <a:latin typeface="HelveticaNeueLT-Light"/>
                <a:ea typeface="Times New Roman" pitchFamily="18" charset="0"/>
                <a:cs typeface="HelveticaNeueLT-Light"/>
              </a:rPr>
              <a:t>Par ailleurs, </a:t>
            </a:r>
            <a:r>
              <a:rPr lang="fr-FR" sz="1400" dirty="0" smtClean="0">
                <a:solidFill>
                  <a:prstClr val="black"/>
                </a:solidFill>
                <a:latin typeface="HelveticaNeueLT-Light"/>
                <a:ea typeface="Times New Roman" pitchFamily="18" charset="0"/>
                <a:cs typeface="HelveticaNeueLT-Light"/>
              </a:rPr>
              <a:t>le niveau de la </a:t>
            </a:r>
            <a:r>
              <a:rPr lang="fr-FR" sz="1400" dirty="0">
                <a:solidFill>
                  <a:prstClr val="black"/>
                </a:solidFill>
                <a:latin typeface="HelveticaNeueLT-Light"/>
                <a:ea typeface="Times New Roman" pitchFamily="18" charset="0"/>
                <a:cs typeface="HelveticaNeueLT-Light"/>
              </a:rPr>
              <a:t>tête du forage F2 sera remontée </a:t>
            </a:r>
            <a:r>
              <a:rPr lang="fr-FR" sz="1400" dirty="0" smtClean="0">
                <a:solidFill>
                  <a:prstClr val="black"/>
                </a:solidFill>
                <a:latin typeface="HelveticaNeueLT-Light"/>
                <a:ea typeface="Times New Roman" pitchFamily="18" charset="0"/>
                <a:cs typeface="HelveticaNeueLT-Light"/>
              </a:rPr>
              <a:t>par rapport à la cote NGF, de </a:t>
            </a:r>
            <a:r>
              <a:rPr lang="fr-FR" sz="1400" dirty="0">
                <a:solidFill>
                  <a:prstClr val="black"/>
                </a:solidFill>
                <a:latin typeface="HelveticaNeueLT-Light"/>
                <a:ea typeface="Times New Roman" pitchFamily="18" charset="0"/>
                <a:cs typeface="HelveticaNeueLT-Light"/>
              </a:rPr>
              <a:t>manière à </a:t>
            </a:r>
            <a:r>
              <a:rPr lang="fr-FR" sz="1400" dirty="0" smtClean="0">
                <a:solidFill>
                  <a:prstClr val="black"/>
                </a:solidFill>
                <a:latin typeface="HelveticaNeueLT-Light"/>
                <a:ea typeface="Times New Roman" pitchFamily="18" charset="0"/>
                <a:cs typeface="HelveticaNeueLT-Light"/>
              </a:rPr>
              <a:t>éviter </a:t>
            </a:r>
            <a:r>
              <a:rPr lang="fr-FR" sz="1400" dirty="0" smtClean="0">
                <a:solidFill>
                  <a:prstClr val="black"/>
                </a:solidFill>
                <a:latin typeface="HelveticaNeueLT-Light"/>
                <a:ea typeface="Times New Roman" pitchFamily="18" charset="0"/>
                <a:cs typeface="HelveticaNeueLT-Light"/>
              </a:rPr>
              <a:t>toute infiltration directe en cas </a:t>
            </a:r>
            <a:r>
              <a:rPr lang="fr-FR" sz="1400" dirty="0" smtClean="0">
                <a:solidFill>
                  <a:prstClr val="black"/>
                </a:solidFill>
                <a:latin typeface="HelveticaNeueLT-Light"/>
                <a:ea typeface="Times New Roman" pitchFamily="18" charset="0"/>
                <a:cs typeface="HelveticaNeueLT-Light"/>
              </a:rPr>
              <a:t>d’inondation.</a:t>
            </a:r>
            <a:endParaRPr lang="fr-FR" sz="1400" dirty="0" smtClean="0">
              <a:solidFill>
                <a:prstClr val="black"/>
              </a:solidFill>
              <a:latin typeface="HelveticaNeueLT-Light"/>
              <a:ea typeface="Times New Roman" pitchFamily="18" charset="0"/>
              <a:cs typeface="HelveticaNeueLT-Light"/>
            </a:endParaRPr>
          </a:p>
          <a:p>
            <a:pPr marL="285750" lvl="0" indent="-285750">
              <a:spcBef>
                <a:spcPts val="600"/>
              </a:spcBef>
              <a:buFont typeface="Arial" panose="020B0604020202020204" pitchFamily="34" charset="0"/>
              <a:buChar char="•"/>
              <a:defRPr/>
            </a:pPr>
            <a:r>
              <a:rPr lang="fr-FR" sz="1400" dirty="0" smtClean="0">
                <a:solidFill>
                  <a:prstClr val="black"/>
                </a:solidFill>
                <a:latin typeface="HelveticaNeueLT-Light"/>
                <a:ea typeface="Times New Roman" pitchFamily="18" charset="0"/>
                <a:cs typeface="HelveticaNeueLT-Light"/>
              </a:rPr>
              <a:t>Le SAGE Charente est simplement cité par son arrêté et ses orientations page 49.</a:t>
            </a:r>
            <a:endParaRPr lang="fr-FR" sz="1400" dirty="0">
              <a:solidFill>
                <a:prstClr val="black"/>
              </a:solidFill>
              <a:latin typeface="HelveticaNeueLT-Light"/>
              <a:ea typeface="Times New Roman" pitchFamily="18" charset="0"/>
              <a:cs typeface="HelveticaNeueLT-Light"/>
            </a:endParaRPr>
          </a:p>
        </p:txBody>
      </p:sp>
      <p:sp>
        <p:nvSpPr>
          <p:cNvPr id="4" name="ZoneTexte 15"/>
          <p:cNvSpPr txBox="1">
            <a:spLocks noChangeArrowheads="1"/>
          </p:cNvSpPr>
          <p:nvPr/>
        </p:nvSpPr>
        <p:spPr bwMode="auto">
          <a:xfrm>
            <a:off x="2351584" y="224636"/>
            <a:ext cx="9145016" cy="338554"/>
          </a:xfrm>
          <a:prstGeom prst="rect">
            <a:avLst/>
          </a:prstGeom>
          <a:noFill/>
          <a:ln>
            <a:noFill/>
          </a:ln>
        </p:spPr>
        <p:txBody>
          <a:bodyPr wrap="square">
            <a:spAutoFit/>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fr-FR" altLang="fr-FR" sz="1600" b="1" i="0" u="none" strike="noStrike" kern="1200" cap="none" spc="0" normalizeH="0" baseline="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Porter à connaissance</a:t>
            </a:r>
            <a:r>
              <a:rPr kumimoji="0" lang="fr-FR" altLang="fr-FR" sz="1600" b="1" i="0" u="none" strike="noStrike" kern="1200" cap="none" spc="0" normalizeH="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 </a:t>
            </a:r>
            <a:r>
              <a:rPr kumimoji="0" lang="fr-FR" altLang="fr-FR" sz="1600" b="1" i="0" u="none" strike="noStrike" kern="1200" cap="none" spc="0" normalizeH="0" baseline="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dossier 2023-75</a:t>
            </a:r>
            <a:endParaRPr kumimoji="0" lang="fr-FR" altLang="fr-FR" sz="1600" b="1" i="0" u="none" strike="noStrike" kern="1200" cap="none" spc="0" normalizeH="0" baseline="0" noProof="0" dirty="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01178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9416" y="764704"/>
            <a:ext cx="7451568" cy="307777"/>
          </a:xfrm>
          <a:prstGeom prst="rect">
            <a:avLst/>
          </a:prstGeom>
        </p:spPr>
        <p:txBody>
          <a:bodyPr wrap="square">
            <a:spAutoFit/>
          </a:bodyPr>
          <a:lstStyle/>
          <a:p>
            <a:pPr marL="0" marR="0" lvl="0" indent="0" algn="l" defTabSz="449263" rtl="0" eaLnBrk="0" fontAlgn="base" latinLnBrk="0" hangingPunct="0">
              <a:lnSpc>
                <a:spcPct val="100000"/>
              </a:lnSpc>
              <a:spcBef>
                <a:spcPts val="600"/>
              </a:spcBef>
              <a:spcAft>
                <a:spcPct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HelveticaNeueLT-Light"/>
                <a:ea typeface="Times New Roman" pitchFamily="18" charset="0"/>
                <a:cs typeface="HelveticaNeueLT-Light"/>
              </a:rPr>
              <a:t>Carte de situation du captage et des</a:t>
            </a:r>
            <a:r>
              <a:rPr kumimoji="0" lang="fr-FR" sz="1400" b="1" i="0" u="none" strike="noStrike" kern="1200" cap="none" spc="0" normalizeH="0" noProof="0" dirty="0" smtClean="0">
                <a:ln>
                  <a:noFill/>
                </a:ln>
                <a:solidFill>
                  <a:prstClr val="black"/>
                </a:solidFill>
                <a:effectLst/>
                <a:uLnTx/>
                <a:uFillTx/>
                <a:latin typeface="HelveticaNeueLT-Light"/>
                <a:ea typeface="Times New Roman" pitchFamily="18" charset="0"/>
                <a:cs typeface="HelveticaNeueLT-Light"/>
              </a:rPr>
              <a:t> périmètres de protection</a:t>
            </a:r>
            <a:endParaRPr lang="fr-FR" sz="1400" dirty="0">
              <a:solidFill>
                <a:prstClr val="black"/>
              </a:solidFill>
              <a:latin typeface="HelveticaNeueLT-Light"/>
              <a:ea typeface="Times New Roman" pitchFamily="18" charset="0"/>
              <a:cs typeface="HelveticaNeueLT-Light"/>
            </a:endParaRPr>
          </a:p>
        </p:txBody>
      </p:sp>
      <p:pic>
        <p:nvPicPr>
          <p:cNvPr id="2" name="Image 1"/>
          <p:cNvPicPr>
            <a:picLocks noChangeAspect="1"/>
          </p:cNvPicPr>
          <p:nvPr/>
        </p:nvPicPr>
        <p:blipFill>
          <a:blip r:embed="rId4"/>
          <a:stretch>
            <a:fillRect/>
          </a:stretch>
        </p:blipFill>
        <p:spPr>
          <a:xfrm>
            <a:off x="6367848" y="116632"/>
            <a:ext cx="5558728" cy="6264696"/>
          </a:xfrm>
          <a:prstGeom prst="rect">
            <a:avLst/>
          </a:prstGeom>
        </p:spPr>
      </p:pic>
      <p:sp>
        <p:nvSpPr>
          <p:cNvPr id="5" name="ZoneTexte 15"/>
          <p:cNvSpPr txBox="1">
            <a:spLocks noChangeArrowheads="1"/>
          </p:cNvSpPr>
          <p:nvPr/>
        </p:nvSpPr>
        <p:spPr bwMode="auto">
          <a:xfrm>
            <a:off x="2351584" y="224636"/>
            <a:ext cx="9145016" cy="338554"/>
          </a:xfrm>
          <a:prstGeom prst="rect">
            <a:avLst/>
          </a:prstGeom>
          <a:noFill/>
          <a:ln>
            <a:noFill/>
          </a:ln>
        </p:spPr>
        <p:txBody>
          <a:bodyPr wrap="square">
            <a:spAutoFit/>
          </a:bodyPr>
          <a:lstStyle/>
          <a:p>
            <a:pPr marL="0" marR="0" lvl="0" indent="0"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fr-FR" altLang="fr-FR" sz="1600" b="1" i="0" u="none" strike="noStrike" kern="1200" cap="none" spc="0" normalizeH="0" baseline="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Porter à connaissance</a:t>
            </a:r>
            <a:r>
              <a:rPr kumimoji="0" lang="fr-FR" altLang="fr-FR" sz="1600" b="1" i="0" u="none" strike="noStrike" kern="1200" cap="none" spc="0" normalizeH="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 </a:t>
            </a:r>
            <a:r>
              <a:rPr kumimoji="0" lang="fr-FR" altLang="fr-FR" sz="1600" b="1" i="0" u="none" strike="noStrike" kern="1200" cap="none" spc="0" normalizeH="0" baseline="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dossier 2023-75</a:t>
            </a:r>
            <a:endParaRPr kumimoji="0" lang="fr-FR" altLang="fr-FR" sz="1600" b="1" i="0" u="none" strike="noStrike" kern="1200" cap="none" spc="0" normalizeH="0" baseline="0" noProof="0" dirty="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33681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37163" y="692696"/>
            <a:ext cx="10431445" cy="5832366"/>
          </a:xfrm>
          <a:prstGeom prst="rect">
            <a:avLst/>
          </a:prstGeom>
        </p:spPr>
        <p:txBody>
          <a:bodyPr wrap="square">
            <a:spAutoFit/>
          </a:bodyPr>
          <a:lstStyle/>
          <a:p>
            <a:pPr defTabSz="914400" eaLnBrk="1" fontAlgn="auto" hangingPunct="1">
              <a:spcBef>
                <a:spcPts val="600"/>
              </a:spcBef>
              <a:spcAft>
                <a:spcPts val="0"/>
              </a:spcAft>
              <a:defRPr/>
            </a:pPr>
            <a:r>
              <a:rPr kumimoji="0" lang="fr-FR" sz="1400" b="1" i="0" u="none" strike="noStrike" kern="1200" cap="none" spc="0" normalizeH="0" baseline="0" noProof="0" dirty="0" smtClean="0">
                <a:ln>
                  <a:noFill/>
                </a:ln>
                <a:solidFill>
                  <a:prstClr val="black"/>
                </a:solidFill>
                <a:effectLst/>
                <a:uLnTx/>
                <a:uFillTx/>
                <a:latin typeface="HelveticaNeueLT-Light"/>
                <a:ea typeface="Times New Roman" pitchFamily="18" charset="0"/>
                <a:cs typeface="HelveticaNeueLT-Light"/>
              </a:rPr>
              <a:t>Analyse au SAGE Charente </a:t>
            </a:r>
          </a:p>
          <a:p>
            <a:pPr marL="0" lvl="1" indent="0" defTabSz="914400" eaLnBrk="1" fontAlgn="auto" hangingPunct="1">
              <a:spcBef>
                <a:spcPts val="600"/>
              </a:spcBef>
              <a:spcAft>
                <a:spcPts val="0"/>
              </a:spcAft>
              <a:defRPr/>
            </a:pPr>
            <a:r>
              <a:rPr kumimoji="0" lang="fr-FR" sz="1400" b="1" i="0" u="none" strike="noStrike" kern="1200" cap="none" spc="0" normalizeH="0" baseline="0" noProof="0" dirty="0" smtClean="0">
                <a:ln>
                  <a:noFill/>
                </a:ln>
                <a:solidFill>
                  <a:srgbClr val="4472C4"/>
                </a:solidFill>
                <a:effectLst/>
                <a:uLnTx/>
                <a:uFillTx/>
                <a:latin typeface="HelveticaNeueLT-Light"/>
                <a:ea typeface="Times New Roman" pitchFamily="18" charset="0"/>
                <a:cs typeface="HelveticaNeueLT-Light"/>
              </a:rPr>
              <a:t>Page </a:t>
            </a:r>
            <a:r>
              <a:rPr lang="fr-FR" sz="1400" b="1" dirty="0" smtClean="0">
                <a:solidFill>
                  <a:srgbClr val="4472C4"/>
                </a:solidFill>
                <a:latin typeface="HelveticaNeueLT-Light"/>
                <a:ea typeface="Times New Roman" pitchFamily="18" charset="0"/>
                <a:cs typeface="HelveticaNeueLT-Light"/>
              </a:rPr>
              <a:t>49</a:t>
            </a:r>
            <a:r>
              <a:rPr kumimoji="0" lang="fr-FR" sz="1400" b="1" i="0" u="none" strike="noStrike" kern="1200" cap="none" spc="0" normalizeH="0" baseline="0" noProof="0" dirty="0" smtClean="0">
                <a:ln>
                  <a:noFill/>
                </a:ln>
                <a:solidFill>
                  <a:srgbClr val="4472C4"/>
                </a:solidFill>
                <a:effectLst/>
                <a:uLnTx/>
                <a:uFillTx/>
                <a:latin typeface="HelveticaNeueLT-Light"/>
                <a:ea typeface="Times New Roman" pitchFamily="18" charset="0"/>
                <a:cs typeface="HelveticaNeueLT-Light"/>
              </a:rPr>
              <a:t>, </a:t>
            </a:r>
            <a:r>
              <a:rPr kumimoji="0" lang="fr-FR" sz="1400" b="1" i="0" u="none" strike="noStrike" kern="1200" cap="none" spc="0" normalizeH="0" baseline="0" noProof="0" dirty="0">
                <a:ln>
                  <a:noFill/>
                </a:ln>
                <a:solidFill>
                  <a:srgbClr val="4472C4"/>
                </a:solidFill>
                <a:effectLst/>
                <a:uLnTx/>
                <a:uFillTx/>
                <a:latin typeface="HelveticaNeueLT-Light"/>
                <a:ea typeface="Times New Roman" pitchFamily="18" charset="0"/>
                <a:cs typeface="HelveticaNeueLT-Light"/>
              </a:rPr>
              <a:t>la </a:t>
            </a:r>
            <a:r>
              <a:rPr kumimoji="0" lang="fr-FR" sz="1400" b="1" i="0" u="none" strike="noStrike" kern="1200" cap="none" spc="0" normalizeH="0" baseline="0" noProof="0" dirty="0" smtClean="0">
                <a:ln>
                  <a:noFill/>
                </a:ln>
                <a:solidFill>
                  <a:srgbClr val="4472C4"/>
                </a:solidFill>
                <a:effectLst/>
                <a:uLnTx/>
                <a:uFillTx/>
                <a:latin typeface="HelveticaNeueLT-Light"/>
                <a:ea typeface="Times New Roman" pitchFamily="18" charset="0"/>
                <a:cs typeface="HelveticaNeueLT-Light"/>
              </a:rPr>
              <a:t>référence </a:t>
            </a:r>
            <a:r>
              <a:rPr kumimoji="0" lang="fr-FR" sz="1400" b="1" i="0" u="none" strike="noStrike" kern="1200" cap="none" spc="0" normalizeH="0" baseline="0" noProof="0" dirty="0">
                <a:ln>
                  <a:noFill/>
                </a:ln>
                <a:solidFill>
                  <a:srgbClr val="4472C4"/>
                </a:solidFill>
                <a:effectLst/>
                <a:uLnTx/>
                <a:uFillTx/>
                <a:latin typeface="HelveticaNeueLT-Light"/>
                <a:ea typeface="Times New Roman" pitchFamily="18" charset="0"/>
                <a:cs typeface="HelveticaNeueLT-Light"/>
              </a:rPr>
              <a:t>au SAGE </a:t>
            </a:r>
            <a:r>
              <a:rPr kumimoji="0" lang="fr-FR" sz="1400" b="1" i="0" u="none" strike="noStrike" kern="1200" cap="none" spc="0" normalizeH="0" baseline="0" noProof="0" dirty="0" smtClean="0">
                <a:ln>
                  <a:noFill/>
                </a:ln>
                <a:solidFill>
                  <a:srgbClr val="4472C4"/>
                </a:solidFill>
                <a:effectLst/>
                <a:uLnTx/>
                <a:uFillTx/>
                <a:latin typeface="HelveticaNeueLT-Light"/>
                <a:ea typeface="Times New Roman" pitchFamily="18" charset="0"/>
                <a:cs typeface="HelveticaNeueLT-Light"/>
              </a:rPr>
              <a:t>Charente est </a:t>
            </a:r>
            <a:r>
              <a:rPr lang="fr-FR" sz="1400" b="1" dirty="0">
                <a:solidFill>
                  <a:srgbClr val="4472C4"/>
                </a:solidFill>
                <a:latin typeface="HelveticaNeueLT-Light"/>
                <a:ea typeface="Times New Roman" pitchFamily="18" charset="0"/>
                <a:cs typeface="HelveticaNeueLT-Light"/>
              </a:rPr>
              <a:t>réalisée simplement </a:t>
            </a:r>
            <a:r>
              <a:rPr lang="fr-FR" sz="1400" b="1" dirty="0" smtClean="0">
                <a:solidFill>
                  <a:srgbClr val="4472C4"/>
                </a:solidFill>
                <a:latin typeface="HelveticaNeueLT-Light"/>
                <a:ea typeface="Times New Roman" pitchFamily="18" charset="0"/>
                <a:cs typeface="HelveticaNeueLT-Light"/>
              </a:rPr>
              <a:t>en citant son </a:t>
            </a:r>
            <a:r>
              <a:rPr lang="fr-FR" sz="1400" b="1" dirty="0">
                <a:solidFill>
                  <a:srgbClr val="4472C4"/>
                </a:solidFill>
                <a:latin typeface="HelveticaNeueLT-Light"/>
                <a:ea typeface="Times New Roman" pitchFamily="18" charset="0"/>
                <a:cs typeface="HelveticaNeueLT-Light"/>
              </a:rPr>
              <a:t>arrêté et </a:t>
            </a:r>
            <a:r>
              <a:rPr lang="fr-FR" sz="1400" b="1" dirty="0" smtClean="0">
                <a:solidFill>
                  <a:srgbClr val="4472C4"/>
                </a:solidFill>
                <a:latin typeface="HelveticaNeueLT-Light"/>
                <a:ea typeface="Times New Roman" pitchFamily="18" charset="0"/>
                <a:cs typeface="HelveticaNeueLT-Light"/>
              </a:rPr>
              <a:t>ses orientations </a:t>
            </a:r>
            <a:r>
              <a:rPr lang="fr-FR" sz="1400" dirty="0" smtClean="0">
                <a:solidFill>
                  <a:srgbClr val="4472C4"/>
                </a:solidFill>
                <a:latin typeface="HelveticaNeueLT-Light"/>
                <a:ea typeface="Times New Roman" pitchFamily="18" charset="0"/>
                <a:cs typeface="HelveticaNeueLT-Light"/>
              </a:rPr>
              <a:t>(la liste inscrite n’est pas les enjeux mais </a:t>
            </a:r>
            <a:r>
              <a:rPr lang="fr-FR" sz="1400" dirty="0" smtClean="0">
                <a:solidFill>
                  <a:srgbClr val="4472C4"/>
                </a:solidFill>
                <a:latin typeface="HelveticaNeueLT-Light"/>
                <a:ea typeface="Times New Roman" pitchFamily="18" charset="0"/>
                <a:cs typeface="HelveticaNeueLT-Light"/>
              </a:rPr>
              <a:t>les orientations). </a:t>
            </a:r>
            <a:r>
              <a:rPr lang="fr-FR" sz="1400" dirty="0" smtClean="0">
                <a:solidFill>
                  <a:srgbClr val="4472C4"/>
                </a:solidFill>
                <a:latin typeface="HelveticaNeueLT-Light"/>
                <a:ea typeface="Times New Roman" pitchFamily="18" charset="0"/>
                <a:cs typeface="HelveticaNeueLT-Light"/>
              </a:rPr>
              <a:t>La mention que les </a:t>
            </a:r>
            <a:r>
              <a:rPr lang="fr-FR" sz="1400" dirty="0">
                <a:solidFill>
                  <a:srgbClr val="4472C4"/>
                </a:solidFill>
                <a:latin typeface="HelveticaNeueLT-Light"/>
                <a:ea typeface="Times New Roman" pitchFamily="18" charset="0"/>
                <a:cs typeface="HelveticaNeueLT-Light"/>
              </a:rPr>
              <a:t>orientations du S.A.G.E. sont opposables aux </a:t>
            </a:r>
            <a:r>
              <a:rPr lang="fr-FR" sz="1400" dirty="0" smtClean="0">
                <a:solidFill>
                  <a:srgbClr val="4472C4"/>
                </a:solidFill>
                <a:latin typeface="HelveticaNeueLT-Light"/>
                <a:ea typeface="Times New Roman" pitchFamily="18" charset="0"/>
                <a:cs typeface="HelveticaNeueLT-Light"/>
              </a:rPr>
              <a:t>Tiers est à retirer car fausse.</a:t>
            </a:r>
          </a:p>
          <a:p>
            <a:pPr marL="0" lvl="1" indent="0" defTabSz="914400" eaLnBrk="1" fontAlgn="auto" hangingPunct="1">
              <a:spcBef>
                <a:spcPts val="600"/>
              </a:spcBef>
              <a:spcAft>
                <a:spcPts val="0"/>
              </a:spcAft>
              <a:defRPr/>
            </a:pPr>
            <a:r>
              <a:rPr lang="fr-FR" sz="1400" dirty="0" smtClean="0">
                <a:solidFill>
                  <a:srgbClr val="4472C4"/>
                </a:solidFill>
                <a:latin typeface="HelveticaNeueLT-Light"/>
                <a:ea typeface="Times New Roman" pitchFamily="18" charset="0"/>
                <a:cs typeface="HelveticaNeueLT-Light"/>
              </a:rPr>
              <a:t>L’analyse au SAGE Charente mérite une présentation à la hauteur de celle réalisée considérant le SDAGE ou bien de renvoyer vers l’argumentation réalisée pour celui-ci s’il est commun.</a:t>
            </a:r>
          </a:p>
          <a:p>
            <a:pPr marL="0" lvl="1" indent="0" defTabSz="914400" eaLnBrk="1" fontAlgn="auto" hangingPunct="1">
              <a:spcBef>
                <a:spcPts val="600"/>
              </a:spcBef>
              <a:spcAft>
                <a:spcPts val="0"/>
              </a:spcAft>
              <a:defRPr/>
            </a:pPr>
            <a:r>
              <a:rPr kumimoji="0" lang="fr-FR" sz="1400" i="0" u="none" strike="noStrike" kern="1200" cap="none" spc="0" normalizeH="0" baseline="0" noProof="0" dirty="0" smtClean="0">
                <a:ln>
                  <a:noFill/>
                </a:ln>
                <a:solidFill>
                  <a:srgbClr val="4472C4"/>
                </a:solidFill>
                <a:effectLst/>
                <a:uLnTx/>
                <a:uFillTx/>
                <a:latin typeface="HelveticaNeueLT-Light"/>
                <a:ea typeface="Times New Roman" pitchFamily="18" charset="0"/>
                <a:cs typeface="HelveticaNeueLT-Light"/>
              </a:rPr>
              <a:t>Elle doit être complétée </a:t>
            </a:r>
            <a:r>
              <a:rPr kumimoji="0" lang="fr-FR" sz="1400" i="0" u="none" strike="noStrike" kern="1200" cap="none" spc="0" normalizeH="0" baseline="0" noProof="0" dirty="0">
                <a:ln>
                  <a:noFill/>
                </a:ln>
                <a:solidFill>
                  <a:srgbClr val="4472C4"/>
                </a:solidFill>
                <a:effectLst/>
                <a:uLnTx/>
                <a:uFillTx/>
                <a:latin typeface="HelveticaNeueLT-Light"/>
                <a:ea typeface="Times New Roman" pitchFamily="18" charset="0"/>
                <a:cs typeface="HelveticaNeueLT-Light"/>
              </a:rPr>
              <a:t>avec </a:t>
            </a:r>
            <a:r>
              <a:rPr kumimoji="0" lang="fr-FR" sz="1400" i="0" u="none" strike="noStrike" kern="1200" cap="none" spc="0" normalizeH="0" baseline="0" noProof="0" dirty="0" smtClean="0">
                <a:ln>
                  <a:noFill/>
                </a:ln>
                <a:solidFill>
                  <a:srgbClr val="4472C4"/>
                </a:solidFill>
                <a:effectLst/>
                <a:uLnTx/>
                <a:uFillTx/>
                <a:latin typeface="HelveticaNeueLT-Light"/>
                <a:ea typeface="Times New Roman" pitchFamily="18" charset="0"/>
                <a:cs typeface="HelveticaNeueLT-Light"/>
              </a:rPr>
              <a:t>les enjeux et par une analyse au regard du règlement.</a:t>
            </a:r>
          </a:p>
          <a:p>
            <a:pPr marL="0" lvl="1" indent="0" defTabSz="914400" eaLnBrk="1" fontAlgn="auto" hangingPunct="1">
              <a:spcBef>
                <a:spcPts val="600"/>
              </a:spcBef>
              <a:spcAft>
                <a:spcPts val="0"/>
              </a:spcAft>
              <a:defRPr/>
            </a:pPr>
            <a:r>
              <a:rPr lang="fr-FR" sz="1400" b="1" dirty="0" smtClean="0">
                <a:solidFill>
                  <a:srgbClr val="4472C4"/>
                </a:solidFill>
                <a:latin typeface="HelveticaNeueLT-Light"/>
                <a:ea typeface="Times New Roman" pitchFamily="18" charset="0"/>
                <a:cs typeface="HelveticaNeueLT-Light"/>
              </a:rPr>
              <a:t>La compatibilité aux enjeux du SAGE Charente amène à formuler les remarques et recommandations suivantes</a:t>
            </a:r>
            <a:r>
              <a:rPr lang="fr-FR" sz="1400" dirty="0" smtClean="0">
                <a:solidFill>
                  <a:srgbClr val="4472C4"/>
                </a:solidFill>
                <a:latin typeface="HelveticaNeueLT-Light"/>
                <a:ea typeface="Times New Roman" pitchFamily="18" charset="0"/>
                <a:cs typeface="HelveticaNeueLT-Light"/>
              </a:rPr>
              <a:t>.</a:t>
            </a:r>
          </a:p>
          <a:p>
            <a:pPr marL="0" lvl="1" indent="0" defTabSz="914400" eaLnBrk="1" fontAlgn="auto" hangingPunct="1">
              <a:spcBef>
                <a:spcPts val="600"/>
              </a:spcBef>
              <a:spcAft>
                <a:spcPts val="0"/>
              </a:spcAft>
              <a:defRPr/>
            </a:pPr>
            <a:endParaRPr kumimoji="0" lang="fr-FR" sz="1400" b="1" i="0" u="none" strike="noStrike" kern="1200" cap="none" spc="0" normalizeH="0" baseline="0" noProof="0" dirty="0" smtClean="0">
              <a:ln>
                <a:noFill/>
              </a:ln>
              <a:solidFill>
                <a:srgbClr val="4472C4"/>
              </a:solidFill>
              <a:effectLst/>
              <a:uLnTx/>
              <a:uFillTx/>
              <a:latin typeface="HelveticaNeueLT-Light"/>
              <a:ea typeface="Times New Roman" pitchFamily="18" charset="0"/>
              <a:cs typeface="HelveticaNeueLT-Light"/>
            </a:endParaRP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fr-FR" sz="1400" b="1" i="0" u="sng" strike="noStrike" kern="1200" cap="none" spc="0" normalizeH="0" baseline="0" noProof="0" dirty="0" smtClean="0">
                <a:ln>
                  <a:noFill/>
                </a:ln>
                <a:solidFill>
                  <a:prstClr val="black"/>
                </a:solidFill>
                <a:effectLst/>
                <a:uLnTx/>
                <a:uFillTx/>
                <a:latin typeface="HelveticaNeueLT-Light"/>
                <a:ea typeface="Times New Roman" pitchFamily="18" charset="0"/>
                <a:cs typeface="HelveticaNeueLT-Light"/>
              </a:rPr>
              <a:t>Règlement </a:t>
            </a:r>
          </a:p>
          <a:p>
            <a:pPr marL="0" lvl="1" indent="0" defTabSz="914400" eaLnBrk="1" fontAlgn="auto" hangingPunct="1">
              <a:spcBef>
                <a:spcPts val="600"/>
              </a:spcBef>
              <a:spcAft>
                <a:spcPts val="0"/>
              </a:spcAft>
              <a:defRPr/>
            </a:pPr>
            <a:r>
              <a:rPr lang="fr-FR" sz="1400" b="1" dirty="0" smtClean="0">
                <a:solidFill>
                  <a:prstClr val="black"/>
                </a:solidFill>
                <a:latin typeface="HelveticaNeueLT-Light"/>
                <a:ea typeface="Times New Roman" pitchFamily="18" charset="0"/>
                <a:cs typeface="HelveticaNeueLT-Light"/>
              </a:rPr>
              <a:t>Règle 1 – Protéger les zones humides : </a:t>
            </a:r>
            <a:r>
              <a:rPr lang="fr-FR" sz="1400" dirty="0">
                <a:solidFill>
                  <a:srgbClr val="FA9231"/>
                </a:solidFill>
                <a:latin typeface="HelveticaNeueLT-Light"/>
                <a:ea typeface="Times New Roman" pitchFamily="18" charset="0"/>
                <a:cs typeface="HelveticaNeueLT-Light"/>
              </a:rPr>
              <a:t>dossier à compléter. </a:t>
            </a:r>
            <a:r>
              <a:rPr lang="fr-FR" sz="1400" dirty="0">
                <a:solidFill>
                  <a:srgbClr val="4472C4"/>
                </a:solidFill>
                <a:latin typeface="HelveticaNeueLT-Light"/>
                <a:ea typeface="Times New Roman" pitchFamily="18" charset="0"/>
                <a:cs typeface="HelveticaNeueLT-Light"/>
              </a:rPr>
              <a:t>P</a:t>
            </a:r>
            <a:r>
              <a:rPr lang="fr-FR" sz="1400" dirty="0" smtClean="0">
                <a:solidFill>
                  <a:srgbClr val="4472C4"/>
                </a:solidFill>
                <a:latin typeface="HelveticaNeueLT-Light"/>
                <a:ea typeface="Times New Roman" pitchFamily="18" charset="0"/>
                <a:cs typeface="HelveticaNeueLT-Light"/>
              </a:rPr>
              <a:t>érimètre </a:t>
            </a:r>
            <a:r>
              <a:rPr lang="fr-FR" sz="1400" dirty="0">
                <a:solidFill>
                  <a:srgbClr val="4472C4"/>
                </a:solidFill>
                <a:latin typeface="HelveticaNeueLT-Light"/>
                <a:ea typeface="Times New Roman" pitchFamily="18" charset="0"/>
                <a:cs typeface="HelveticaNeueLT-Light"/>
              </a:rPr>
              <a:t>de protection situé sur le zonage de la règle 1 et plus particulièrement pour le périmètre de protection rapproché n°2, le long de la </a:t>
            </a:r>
            <a:r>
              <a:rPr lang="fr-FR" sz="1400" dirty="0" err="1">
                <a:solidFill>
                  <a:srgbClr val="4472C4"/>
                </a:solidFill>
                <a:latin typeface="HelveticaNeueLT-Light"/>
                <a:ea typeface="Times New Roman" pitchFamily="18" charset="0"/>
                <a:cs typeface="HelveticaNeueLT-Light"/>
              </a:rPr>
              <a:t>Bonnieure</a:t>
            </a:r>
            <a:r>
              <a:rPr lang="fr-FR" sz="1400" dirty="0">
                <a:solidFill>
                  <a:srgbClr val="4472C4"/>
                </a:solidFill>
                <a:latin typeface="HelveticaNeueLT-Light"/>
                <a:ea typeface="Times New Roman" pitchFamily="18" charset="0"/>
                <a:cs typeface="HelveticaNeueLT-Light"/>
              </a:rPr>
              <a:t>. Cet enjeu stratégique est à rappeler au chapitre 4.2 S.A.G.E. CHARENTE et au chapitre d’analyse des incidences 1.11.3 DETERMINATION DES ZONES HUMIDES, en citant la carte de </a:t>
            </a:r>
            <a:r>
              <a:rPr lang="fr-FR" sz="1400" dirty="0" err="1">
                <a:solidFill>
                  <a:srgbClr val="4472C4"/>
                </a:solidFill>
                <a:latin typeface="HelveticaNeueLT-Light"/>
                <a:ea typeface="Times New Roman" pitchFamily="18" charset="0"/>
                <a:cs typeface="HelveticaNeueLT-Light"/>
              </a:rPr>
              <a:t>prélocalisation</a:t>
            </a:r>
            <a:r>
              <a:rPr lang="fr-FR" sz="1400" dirty="0">
                <a:solidFill>
                  <a:srgbClr val="4472C4"/>
                </a:solidFill>
                <a:latin typeface="HelveticaNeueLT-Light"/>
                <a:ea typeface="Times New Roman" pitchFamily="18" charset="0"/>
                <a:cs typeface="HelveticaNeueLT-Light"/>
              </a:rPr>
              <a:t> de la règle 1.</a:t>
            </a: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fr-FR" sz="1400" b="1" i="0" strike="noStrike" kern="1200" cap="none" spc="0" normalizeH="0" baseline="0" noProof="0" dirty="0" smtClean="0">
                <a:ln>
                  <a:noFill/>
                </a:ln>
                <a:solidFill>
                  <a:prstClr val="black"/>
                </a:solidFill>
                <a:effectLst/>
                <a:uLnTx/>
                <a:uFillTx/>
                <a:latin typeface="HelveticaNeueLT-Light"/>
                <a:ea typeface="Times New Roman" pitchFamily="18" charset="0"/>
                <a:cs typeface="HelveticaNeueLT-Light"/>
              </a:rPr>
              <a:t>Règles 2 et 3 :</a:t>
            </a:r>
            <a:r>
              <a:rPr kumimoji="0" lang="fr-FR" sz="1400" b="0" i="0" strike="noStrike" kern="1200" cap="none" spc="0" normalizeH="0" baseline="0" noProof="0" dirty="0" smtClean="0">
                <a:ln>
                  <a:noFill/>
                </a:ln>
                <a:solidFill>
                  <a:prstClr val="black"/>
                </a:solidFill>
                <a:effectLst/>
                <a:uLnTx/>
                <a:uFillTx/>
                <a:latin typeface="HelveticaNeueLT-Light"/>
                <a:ea typeface="Times New Roman" pitchFamily="18" charset="0"/>
                <a:cs typeface="HelveticaNeueLT-Light"/>
              </a:rPr>
              <a:t> </a:t>
            </a:r>
            <a:r>
              <a:rPr kumimoji="0" lang="fr-FR" sz="1400" b="1" i="0" u="none" strike="noStrike" kern="1200" cap="none" spc="0" normalizeH="0" baseline="0" noProof="0" dirty="0">
                <a:ln>
                  <a:noFill/>
                </a:ln>
                <a:solidFill>
                  <a:srgbClr val="4472C4"/>
                </a:solidFill>
                <a:effectLst/>
                <a:uLnTx/>
                <a:uFillTx/>
                <a:latin typeface="HelveticaNeueLT-Light"/>
                <a:ea typeface="Times New Roman" pitchFamily="18" charset="0"/>
                <a:cs typeface="HelveticaNeueLT-Light"/>
              </a:rPr>
              <a:t>non </a:t>
            </a:r>
            <a:r>
              <a:rPr kumimoji="0" lang="fr-FR" sz="1400" b="1" i="0" u="none" strike="noStrike" kern="1200" cap="none" spc="0" normalizeH="0" baseline="0" noProof="0" dirty="0" smtClean="0">
                <a:ln>
                  <a:noFill/>
                </a:ln>
                <a:solidFill>
                  <a:srgbClr val="4472C4"/>
                </a:solidFill>
                <a:effectLst/>
                <a:uLnTx/>
                <a:uFillTx/>
                <a:latin typeface="HelveticaNeueLT-Light"/>
                <a:ea typeface="Times New Roman" pitchFamily="18" charset="0"/>
                <a:cs typeface="HelveticaNeueLT-Light"/>
              </a:rPr>
              <a:t>concernées;</a:t>
            </a:r>
            <a:endParaRPr kumimoji="0" lang="fr-FR" sz="1400" b="1" i="0" u="none" strike="noStrike" kern="1200" cap="none" spc="0" normalizeH="0" baseline="0" noProof="0" dirty="0" smtClean="0">
              <a:ln>
                <a:noFill/>
              </a:ln>
              <a:solidFill>
                <a:srgbClr val="4472C4"/>
              </a:solidFill>
              <a:effectLst/>
              <a:uLnTx/>
              <a:uFillTx/>
              <a:latin typeface="HelveticaNeueLT-Light"/>
              <a:ea typeface="Times New Roman" pitchFamily="18" charset="0"/>
              <a:cs typeface="HelveticaNeueLT-Light"/>
            </a:endParaRPr>
          </a:p>
          <a:p>
            <a:pPr defTabSz="914400" eaLnBrk="1" fontAlgn="auto" hangingPunct="1">
              <a:spcBef>
                <a:spcPts val="600"/>
              </a:spcBef>
              <a:spcAft>
                <a:spcPts val="0"/>
              </a:spcAft>
              <a:defRPr/>
            </a:pPr>
            <a:r>
              <a:rPr lang="fr-FR" sz="1400" b="1" dirty="0" smtClean="0">
                <a:solidFill>
                  <a:prstClr val="black"/>
                </a:solidFill>
                <a:latin typeface="HelveticaNeueLT-Light"/>
                <a:ea typeface="Times New Roman" pitchFamily="18" charset="0"/>
                <a:cs typeface="HelveticaNeueLT-Light"/>
              </a:rPr>
              <a:t>Règle 4 </a:t>
            </a:r>
            <a:r>
              <a:rPr lang="fr-FR" sz="1400" b="1" dirty="0">
                <a:solidFill>
                  <a:prstClr val="black"/>
                </a:solidFill>
                <a:latin typeface="HelveticaNeueLT-Light"/>
                <a:ea typeface="Times New Roman" pitchFamily="18" charset="0"/>
                <a:cs typeface="HelveticaNeueLT-Light"/>
              </a:rPr>
              <a:t>– </a:t>
            </a:r>
            <a:r>
              <a:rPr lang="fr-FR" sz="1400" b="1" dirty="0" smtClean="0">
                <a:solidFill>
                  <a:prstClr val="black"/>
                </a:solidFill>
                <a:latin typeface="HelveticaNeueLT-Light"/>
                <a:ea typeface="Times New Roman" pitchFamily="18" charset="0"/>
                <a:cs typeface="HelveticaNeueLT-Light"/>
              </a:rPr>
              <a:t>Protéger les ressources souterraines stratégiques pour l’eau potable :</a:t>
            </a:r>
            <a:r>
              <a:rPr lang="fr-FR" sz="1400" dirty="0" smtClean="0">
                <a:solidFill>
                  <a:prstClr val="black"/>
                </a:solidFill>
                <a:latin typeface="HelveticaNeueLT-Light"/>
                <a:ea typeface="Times New Roman" pitchFamily="18" charset="0"/>
                <a:cs typeface="HelveticaNeueLT-Light"/>
              </a:rPr>
              <a:t> </a:t>
            </a:r>
            <a:r>
              <a:rPr lang="fr-FR" sz="1400" dirty="0">
                <a:solidFill>
                  <a:srgbClr val="FA9231"/>
                </a:solidFill>
                <a:latin typeface="HelveticaNeueLT-Light"/>
                <a:ea typeface="Times New Roman" pitchFamily="18" charset="0"/>
                <a:cs typeface="HelveticaNeueLT-Light"/>
              </a:rPr>
              <a:t>dossier à compléter. </a:t>
            </a:r>
            <a:r>
              <a:rPr lang="fr-FR" sz="1400" dirty="0">
                <a:solidFill>
                  <a:srgbClr val="4472C4"/>
                </a:solidFill>
                <a:latin typeface="HelveticaNeueLT-Light"/>
                <a:ea typeface="Times New Roman" pitchFamily="18" charset="0"/>
                <a:cs typeface="HelveticaNeueLT-Light"/>
              </a:rPr>
              <a:t>Secteur situé sur le zonage de la règle 4 pour la nappe de l’Infra Toarcien. Cet enjeu stratégique est à rappeler au chapitre 4.2 S.A.G.E. CHARENTE</a:t>
            </a:r>
          </a:p>
          <a:p>
            <a:pPr defTabSz="914400" eaLnBrk="1" fontAlgn="auto" hangingPunct="1">
              <a:spcBef>
                <a:spcPts val="600"/>
              </a:spcBef>
              <a:spcAft>
                <a:spcPts val="0"/>
              </a:spcAft>
              <a:defRPr/>
            </a:pPr>
            <a:r>
              <a:rPr lang="fr-FR" sz="1400" dirty="0">
                <a:solidFill>
                  <a:srgbClr val="4472C4"/>
                </a:solidFill>
                <a:latin typeface="HelveticaNeueLT-Light"/>
                <a:ea typeface="Times New Roman" pitchFamily="18" charset="0"/>
                <a:cs typeface="HelveticaNeueLT-Light"/>
              </a:rPr>
              <a:t>L’absence d’impact du projet sur la masse d’eau stratégique (car pas de prélèvement en captif) serait à spécifier aux chapitres d’analyse des incidences : 2.2.3 INCIDENCE QUALITATIVE SUR LA RESSOURCE EN EAU  et 4.2 S.A.G.E. CHARENTE</a:t>
            </a:r>
          </a:p>
          <a:p>
            <a:pPr defTabSz="914400" eaLnBrk="1" fontAlgn="auto" hangingPunct="1">
              <a:spcBef>
                <a:spcPts val="600"/>
              </a:spcBef>
              <a:spcAft>
                <a:spcPts val="0"/>
              </a:spcAft>
              <a:defRPr/>
            </a:pPr>
            <a:endParaRPr lang="fr-FR" sz="1400" dirty="0">
              <a:solidFill>
                <a:srgbClr val="4472C4"/>
              </a:solidFill>
              <a:latin typeface="HelveticaNeueLT-Light"/>
              <a:ea typeface="Times New Roman" pitchFamily="18" charset="0"/>
              <a:cs typeface="HelveticaNeueLT-Light"/>
              <a:hlinkClick r:id="rId4"/>
            </a:endParaRPr>
          </a:p>
          <a:p>
            <a:pPr algn="ctr" defTabSz="914400" eaLnBrk="1" fontAlgn="auto" hangingPunct="1">
              <a:spcBef>
                <a:spcPts val="600"/>
              </a:spcBef>
              <a:spcAft>
                <a:spcPts val="0"/>
              </a:spcAft>
              <a:defRPr/>
            </a:pPr>
            <a:r>
              <a:rPr lang="fr-FR" sz="1400" dirty="0">
                <a:solidFill>
                  <a:srgbClr val="4472C4"/>
                </a:solidFill>
                <a:latin typeface="HelveticaNeueLT-Light"/>
                <a:ea typeface="Times New Roman" pitchFamily="18" charset="0"/>
                <a:cs typeface="HelveticaNeueLT-Light"/>
              </a:rPr>
              <a:t>Lien vers la synthèse cartographique du règlement :</a:t>
            </a:r>
            <a:endParaRPr lang="fr-FR" sz="1400" dirty="0">
              <a:solidFill>
                <a:srgbClr val="4472C4"/>
              </a:solidFill>
              <a:latin typeface="HelveticaNeueLT-Light"/>
              <a:ea typeface="Times New Roman" pitchFamily="18" charset="0"/>
              <a:cs typeface="HelveticaNeueLT-Light"/>
              <a:hlinkClick r:id="rId4"/>
            </a:endParaRPr>
          </a:p>
          <a:p>
            <a:pPr algn="ctr" defTabSz="914400" eaLnBrk="1" fontAlgn="auto" hangingPunct="1">
              <a:spcBef>
                <a:spcPts val="600"/>
              </a:spcBef>
              <a:spcAft>
                <a:spcPts val="0"/>
              </a:spcAft>
              <a:defRPr/>
            </a:pPr>
            <a:r>
              <a:rPr lang="fr-FR" sz="1400" b="1" dirty="0">
                <a:solidFill>
                  <a:schemeClr val="tx1"/>
                </a:solidFill>
                <a:latin typeface="Arial Black" panose="020B0A04020102020204" pitchFamily="34" charset="0"/>
                <a:ea typeface="Times New Roman" pitchFamily="18" charset="0"/>
                <a:cs typeface="HelveticaNeueLT-Light"/>
                <a:hlinkClick r:id="rId4"/>
              </a:rPr>
              <a:t>https://carmen.carmencarto.fr/239/SAGECharente.map#</a:t>
            </a:r>
            <a:r>
              <a:rPr lang="fr-FR" sz="1400" b="1" dirty="0">
                <a:solidFill>
                  <a:schemeClr val="tx1"/>
                </a:solidFill>
                <a:latin typeface="Arial Black" panose="020B0A04020102020204" pitchFamily="34" charset="0"/>
                <a:ea typeface="Times New Roman" pitchFamily="18" charset="0"/>
                <a:cs typeface="HelveticaNeueLT-Light"/>
              </a:rPr>
              <a:t> </a:t>
            </a:r>
            <a:endParaRPr lang="fr-FR" sz="1400" b="1" dirty="0">
              <a:solidFill>
                <a:schemeClr val="tx1"/>
              </a:solidFill>
              <a:latin typeface="Arial Black" panose="020B0A04020102020204" pitchFamily="34" charset="0"/>
              <a:ea typeface="Times New Roman" pitchFamily="18" charset="0"/>
              <a:cs typeface="HelveticaNeueLT-Light"/>
              <a:hlinkClick r:id="rId4"/>
            </a:endParaRPr>
          </a:p>
        </p:txBody>
      </p:sp>
      <p:sp>
        <p:nvSpPr>
          <p:cNvPr id="8" name="ZoneTexte 15"/>
          <p:cNvSpPr txBox="1">
            <a:spLocks noChangeArrowheads="1"/>
          </p:cNvSpPr>
          <p:nvPr/>
        </p:nvSpPr>
        <p:spPr bwMode="auto">
          <a:xfrm>
            <a:off x="1631504" y="224636"/>
            <a:ext cx="9937104" cy="338554"/>
          </a:xfrm>
          <a:prstGeom prst="rect">
            <a:avLst/>
          </a:prstGeom>
          <a:noFill/>
          <a:ln>
            <a:noFill/>
          </a:ln>
        </p:spPr>
        <p:txBody>
          <a:bodyPr wrap="square">
            <a:spAutoFit/>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fr-FR" altLang="fr-FR" sz="1600" b="1" i="0" u="none" strike="noStrike" kern="1200" cap="none" spc="0" normalizeH="0" baseline="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Porter à connaissance</a:t>
            </a:r>
            <a:r>
              <a:rPr kumimoji="0" lang="fr-FR" altLang="fr-FR" sz="1600" b="1" i="0" u="none" strike="noStrike" kern="1200" cap="none" spc="0" normalizeH="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 </a:t>
            </a:r>
            <a:r>
              <a:rPr kumimoji="0" lang="fr-FR" altLang="fr-FR" sz="1600" b="1" i="0" u="none" strike="noStrike" kern="1200" cap="none" spc="0" normalizeH="0" baseline="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dossier 2023-75</a:t>
            </a:r>
            <a:endParaRPr kumimoji="0" lang="fr-FR" altLang="fr-FR" sz="1600" b="1" i="0" u="none" strike="noStrike" kern="1200" cap="none" spc="0" normalizeH="0" baseline="0" noProof="0" dirty="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49400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50074" y="725036"/>
            <a:ext cx="10431445" cy="307777"/>
          </a:xfrm>
          <a:prstGeom prst="rect">
            <a:avLst/>
          </a:prstGeom>
        </p:spPr>
        <p:txBody>
          <a:bodyPr wrap="square">
            <a:spAutoFit/>
          </a:bodyPr>
          <a:lstStyle/>
          <a:p>
            <a:pPr defTabSz="914400" eaLnBrk="1" fontAlgn="auto" hangingPunct="1">
              <a:spcBef>
                <a:spcPts val="600"/>
              </a:spcBef>
              <a:spcAft>
                <a:spcPts val="0"/>
              </a:spcAft>
              <a:defRPr/>
            </a:pPr>
            <a:r>
              <a:rPr kumimoji="0" lang="fr-FR" sz="1400" b="1" i="0" u="none" strike="noStrike" kern="1200" cap="none" spc="0" normalizeH="0" baseline="0" noProof="0" dirty="0" smtClean="0">
                <a:ln>
                  <a:noFill/>
                </a:ln>
                <a:solidFill>
                  <a:prstClr val="black"/>
                </a:solidFill>
                <a:effectLst/>
                <a:uLnTx/>
                <a:uFillTx/>
                <a:latin typeface="HelveticaNeueLT-Light"/>
                <a:ea typeface="Times New Roman" pitchFamily="18" charset="0"/>
                <a:cs typeface="HelveticaNeueLT-Light"/>
              </a:rPr>
              <a:t>Analyse au SAGE Charente – Localisation du zonage Règle 1 </a:t>
            </a:r>
          </a:p>
        </p:txBody>
      </p:sp>
      <p:sp>
        <p:nvSpPr>
          <p:cNvPr id="8" name="ZoneTexte 15"/>
          <p:cNvSpPr txBox="1">
            <a:spLocks noChangeArrowheads="1"/>
          </p:cNvSpPr>
          <p:nvPr/>
        </p:nvSpPr>
        <p:spPr bwMode="auto">
          <a:xfrm>
            <a:off x="1631504" y="224636"/>
            <a:ext cx="9937104" cy="338554"/>
          </a:xfrm>
          <a:prstGeom prst="rect">
            <a:avLst/>
          </a:prstGeom>
          <a:noFill/>
          <a:ln>
            <a:noFill/>
          </a:ln>
        </p:spPr>
        <p:txBody>
          <a:bodyPr wrap="square">
            <a:spAutoFit/>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fr-FR" altLang="fr-FR" sz="1600" b="1" i="0" u="none" strike="noStrike" kern="1200" cap="none" spc="0" normalizeH="0" baseline="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Porter à connaissance</a:t>
            </a:r>
            <a:r>
              <a:rPr kumimoji="0" lang="fr-FR" altLang="fr-FR" sz="1600" b="1" i="0" u="none" strike="noStrike" kern="1200" cap="none" spc="0" normalizeH="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 </a:t>
            </a:r>
            <a:r>
              <a:rPr kumimoji="0" lang="fr-FR" altLang="fr-FR" sz="1600" b="1" i="0" u="none" strike="noStrike" kern="1200" cap="none" spc="0" normalizeH="0" baseline="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dossier 2023-75</a:t>
            </a:r>
            <a:endParaRPr kumimoji="0" lang="fr-FR" altLang="fr-FR" sz="1600" b="1" i="0" u="none" strike="noStrike" kern="1200" cap="none" spc="0" normalizeH="0" baseline="0" noProof="0" dirty="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endParaRPr>
          </a:p>
        </p:txBody>
      </p:sp>
      <p:pic>
        <p:nvPicPr>
          <p:cNvPr id="2" name="Image 1"/>
          <p:cNvPicPr>
            <a:picLocks noChangeAspect="1"/>
          </p:cNvPicPr>
          <p:nvPr/>
        </p:nvPicPr>
        <p:blipFill rotWithShape="1">
          <a:blip r:embed="rId4"/>
          <a:srcRect l="53171" t="16501" b="9923"/>
          <a:stretch/>
        </p:blipFill>
        <p:spPr>
          <a:xfrm>
            <a:off x="568968" y="1032813"/>
            <a:ext cx="10999640" cy="5184577"/>
          </a:xfrm>
          <a:prstGeom prst="rect">
            <a:avLst/>
          </a:prstGeom>
        </p:spPr>
      </p:pic>
    </p:spTree>
    <p:custDataLst>
      <p:tags r:id="rId1"/>
    </p:custDataLst>
    <p:extLst>
      <p:ext uri="{BB962C8B-B14F-4D97-AF65-F5344CB8AC3E}">
        <p14:creationId xmlns:p14="http://schemas.microsoft.com/office/powerpoint/2010/main" val="379888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7843" y="764704"/>
            <a:ext cx="10873208" cy="5447645"/>
          </a:xfrm>
          <a:prstGeom prst="rect">
            <a:avLst/>
          </a:prstGeom>
          <a:solidFill>
            <a:schemeClr val="bg1"/>
          </a:solidFill>
        </p:spPr>
        <p:txBody>
          <a:bodyPr wrap="square">
            <a:spAutoFit/>
          </a:bodyPr>
          <a:lstStyle/>
          <a:p>
            <a:pPr indent="-285750" algn="just" defTabSz="914400" eaLnBrk="1" fontAlgn="auto" hangingPunct="1">
              <a:spcBef>
                <a:spcPts val="600"/>
              </a:spcBef>
              <a:spcAft>
                <a:spcPts val="0"/>
              </a:spcAft>
              <a:defRPr/>
            </a:pPr>
            <a:r>
              <a:rPr lang="fr-FR" sz="1300" u="sng" dirty="0">
                <a:solidFill>
                  <a:prstClr val="black"/>
                </a:solidFill>
                <a:latin typeface="HelveticaNeueLT-Light"/>
                <a:ea typeface="Times New Roman" pitchFamily="18" charset="0"/>
                <a:cs typeface="HelveticaNeueLT-Light"/>
              </a:rPr>
              <a:t>Orientation E :  Gestion et prévention du manque d’eau à </a:t>
            </a:r>
            <a:r>
              <a:rPr lang="fr-FR" sz="1300" u="sng" dirty="0" smtClean="0">
                <a:solidFill>
                  <a:prstClr val="black"/>
                </a:solidFill>
                <a:latin typeface="HelveticaNeueLT-Light"/>
                <a:ea typeface="Times New Roman" pitchFamily="18" charset="0"/>
                <a:cs typeface="HelveticaNeueLT-Light"/>
              </a:rPr>
              <a:t>l’étiage</a:t>
            </a:r>
            <a:endParaRPr lang="fr-FR" sz="1300" dirty="0" smtClean="0">
              <a:solidFill>
                <a:srgbClr val="4472C4"/>
              </a:solidFill>
              <a:latin typeface="HelveticaNeueLT-Light"/>
              <a:ea typeface="Times New Roman" pitchFamily="18" charset="0"/>
              <a:cs typeface="HelveticaNeueLT-Light"/>
            </a:endParaRPr>
          </a:p>
          <a:p>
            <a:pPr marL="285750" lvl="0" indent="-285750" algn="just" defTabSz="914400" eaLnBrk="1" fontAlgn="auto" hangingPunct="1">
              <a:spcBef>
                <a:spcPts val="600"/>
              </a:spcBef>
              <a:spcAft>
                <a:spcPts val="0"/>
              </a:spcAft>
              <a:buFont typeface="Wingdings" panose="05000000000000000000" pitchFamily="2" charset="2"/>
              <a:buChar char="q"/>
              <a:defRPr/>
            </a:pPr>
            <a:r>
              <a:rPr lang="fr-FR" sz="1300" dirty="0">
                <a:solidFill>
                  <a:prstClr val="black"/>
                </a:solidFill>
                <a:latin typeface="HelveticaNeueLT-Light"/>
                <a:ea typeface="Times New Roman" pitchFamily="18" charset="0"/>
                <a:cs typeface="HelveticaNeueLT-Light"/>
              </a:rPr>
              <a:t>Objectif 15 : Maîtriser les demandes en eau</a:t>
            </a:r>
          </a:p>
          <a:p>
            <a:pPr lvl="2" algn="just" defTabSz="914400" eaLnBrk="1" fontAlgn="auto" hangingPunct="1">
              <a:spcBef>
                <a:spcPts val="600"/>
              </a:spcBef>
              <a:spcAft>
                <a:spcPts val="0"/>
              </a:spcAft>
              <a:buFont typeface="Wingdings" panose="05000000000000000000" pitchFamily="2" charset="2"/>
              <a:buChar char="ü"/>
              <a:defRPr/>
            </a:pPr>
            <a:r>
              <a:rPr lang="fr-FR" sz="1300" b="1" dirty="0">
                <a:solidFill>
                  <a:prstClr val="black"/>
                </a:solidFill>
                <a:latin typeface="HelveticaNeueLT-Light"/>
                <a:ea typeface="Times New Roman" pitchFamily="18" charset="0"/>
                <a:cs typeface="HelveticaNeueLT-Light"/>
              </a:rPr>
              <a:t>Disposition E58  : </a:t>
            </a:r>
            <a:r>
              <a:rPr lang="fr-FR" sz="1300" dirty="0">
                <a:solidFill>
                  <a:prstClr val="black"/>
                </a:solidFill>
                <a:latin typeface="HelveticaNeueLT-Light"/>
                <a:ea typeface="Times New Roman" pitchFamily="18" charset="0"/>
                <a:cs typeface="HelveticaNeueLT-Light"/>
              </a:rPr>
              <a:t>Prioriser l’usage de la ressource pour l’eau potable</a:t>
            </a:r>
          </a:p>
          <a:p>
            <a:pPr lvl="2" defTabSz="914400" eaLnBrk="1" fontAlgn="auto" hangingPunct="1">
              <a:spcBef>
                <a:spcPts val="600"/>
              </a:spcBef>
              <a:spcAft>
                <a:spcPts val="0"/>
              </a:spcAft>
              <a:defRPr/>
            </a:pPr>
            <a:r>
              <a:rPr lang="fr-FR" sz="1300" b="1" dirty="0">
                <a:solidFill>
                  <a:srgbClr val="4472C4"/>
                </a:solidFill>
                <a:latin typeface="HelveticaNeueLT-Light"/>
                <a:ea typeface="Times New Roman" pitchFamily="18" charset="0"/>
                <a:cs typeface="HelveticaNeueLT-Light"/>
              </a:rPr>
              <a:t> </a:t>
            </a:r>
            <a:r>
              <a:rPr lang="fr-FR" sz="1300" dirty="0">
                <a:solidFill>
                  <a:srgbClr val="FA9231"/>
                </a:solidFill>
                <a:latin typeface="HelveticaNeueLT-Light"/>
                <a:ea typeface="Times New Roman" pitchFamily="18" charset="0"/>
                <a:cs typeface="HelveticaNeueLT-Light"/>
              </a:rPr>
              <a:t>dossier à </a:t>
            </a:r>
            <a:r>
              <a:rPr lang="fr-FR" sz="1300" dirty="0" smtClean="0">
                <a:solidFill>
                  <a:srgbClr val="FA9231"/>
                </a:solidFill>
                <a:latin typeface="HelveticaNeueLT-Light"/>
                <a:ea typeface="Times New Roman" pitchFamily="18" charset="0"/>
                <a:cs typeface="HelveticaNeueLT-Light"/>
              </a:rPr>
              <a:t>compléter.</a:t>
            </a:r>
            <a:r>
              <a:rPr lang="fr-FR" sz="1300" b="1" dirty="0" smtClean="0">
                <a:solidFill>
                  <a:srgbClr val="FFC000"/>
                </a:solidFill>
                <a:latin typeface="HelveticaNeueLT-Light"/>
                <a:ea typeface="Times New Roman" pitchFamily="18" charset="0"/>
                <a:cs typeface="HelveticaNeueLT-Light"/>
              </a:rPr>
              <a:t> </a:t>
            </a:r>
            <a:r>
              <a:rPr lang="fr-FR" sz="1300" dirty="0" smtClean="0">
                <a:solidFill>
                  <a:srgbClr val="4472C4"/>
                </a:solidFill>
                <a:latin typeface="HelveticaNeueLT-Light"/>
                <a:ea typeface="Times New Roman" pitchFamily="18" charset="0"/>
                <a:cs typeface="HelveticaNeueLT-Light"/>
              </a:rPr>
              <a:t>Le </a:t>
            </a:r>
            <a:r>
              <a:rPr lang="fr-FR" sz="1300" dirty="0">
                <a:solidFill>
                  <a:srgbClr val="4472C4"/>
                </a:solidFill>
                <a:latin typeface="HelveticaNeueLT-Light"/>
                <a:ea typeface="Times New Roman" pitchFamily="18" charset="0"/>
                <a:cs typeface="HelveticaNeueLT-Light"/>
              </a:rPr>
              <a:t>projet concerne l’augmentation des besoins en eau potable. Cependant le caractère ponctuel doit être mis en avant. L’adéquation de la ressource avec cette augmentation ponctuelle et les autres usages doit être précisée</a:t>
            </a:r>
            <a:r>
              <a:rPr lang="fr-FR" sz="1300" dirty="0" smtClean="0">
                <a:solidFill>
                  <a:srgbClr val="4472C4"/>
                </a:solidFill>
                <a:latin typeface="HelveticaNeueLT-Light"/>
                <a:ea typeface="Times New Roman" pitchFamily="18" charset="0"/>
                <a:cs typeface="HelveticaNeueLT-Light"/>
              </a:rPr>
              <a:t>.</a:t>
            </a:r>
          </a:p>
          <a:p>
            <a:pPr marL="1028700" lvl="1" defTabSz="914400" eaLnBrk="1" fontAlgn="auto" hangingPunct="1">
              <a:spcBef>
                <a:spcPts val="600"/>
              </a:spcBef>
              <a:spcAft>
                <a:spcPts val="0"/>
              </a:spcAft>
              <a:buFont typeface="Wingdings" panose="05000000000000000000" pitchFamily="2" charset="2"/>
              <a:buChar char="ü"/>
              <a:defRPr/>
            </a:pPr>
            <a:r>
              <a:rPr lang="fr-FR" sz="1300" b="1" dirty="0" smtClean="0">
                <a:solidFill>
                  <a:prstClr val="black"/>
                </a:solidFill>
                <a:latin typeface="HelveticaNeueLT-Light"/>
                <a:ea typeface="Times New Roman" pitchFamily="18" charset="0"/>
                <a:cs typeface="HelveticaNeueLT-Light"/>
              </a:rPr>
              <a:t>Disposition </a:t>
            </a:r>
            <a:r>
              <a:rPr lang="fr-FR" sz="1300" b="1" dirty="0">
                <a:solidFill>
                  <a:prstClr val="black"/>
                </a:solidFill>
                <a:latin typeface="HelveticaNeueLT-Light"/>
                <a:ea typeface="Times New Roman" pitchFamily="18" charset="0"/>
                <a:cs typeface="HelveticaNeueLT-Light"/>
              </a:rPr>
              <a:t>E60 : </a:t>
            </a:r>
            <a:r>
              <a:rPr lang="fr-FR" sz="1300" dirty="0">
                <a:solidFill>
                  <a:prstClr val="black"/>
                </a:solidFill>
                <a:latin typeface="HelveticaNeueLT-Light"/>
                <a:ea typeface="Times New Roman" pitchFamily="18" charset="0"/>
                <a:cs typeface="HelveticaNeueLT-Light"/>
              </a:rPr>
              <a:t>Mettre en </a:t>
            </a:r>
            <a:r>
              <a:rPr lang="fr-FR" sz="1300" dirty="0" err="1">
                <a:solidFill>
                  <a:prstClr val="black"/>
                </a:solidFill>
                <a:latin typeface="HelveticaNeueLT-Light"/>
                <a:ea typeface="Times New Roman" pitchFamily="18" charset="0"/>
                <a:cs typeface="HelveticaNeueLT-Light"/>
              </a:rPr>
              <a:t>oeuvre</a:t>
            </a:r>
            <a:r>
              <a:rPr lang="fr-FR" sz="1300" dirty="0">
                <a:solidFill>
                  <a:prstClr val="black"/>
                </a:solidFill>
                <a:latin typeface="HelveticaNeueLT-Light"/>
                <a:ea typeface="Times New Roman" pitchFamily="18" charset="0"/>
                <a:cs typeface="HelveticaNeueLT-Light"/>
              </a:rPr>
              <a:t> des schémas directeurs d’alimentation en eau potable</a:t>
            </a:r>
          </a:p>
          <a:p>
            <a:pPr lvl="2" defTabSz="914400" eaLnBrk="1" fontAlgn="auto" hangingPunct="1">
              <a:spcBef>
                <a:spcPts val="600"/>
              </a:spcBef>
              <a:spcAft>
                <a:spcPts val="0"/>
              </a:spcAft>
              <a:defRPr/>
            </a:pPr>
            <a:r>
              <a:rPr lang="fr-FR" sz="1300" dirty="0">
                <a:solidFill>
                  <a:srgbClr val="FA9231"/>
                </a:solidFill>
                <a:latin typeface="HelveticaNeueLT-Light"/>
                <a:ea typeface="Times New Roman" pitchFamily="18" charset="0"/>
                <a:cs typeface="HelveticaNeueLT-Light"/>
              </a:rPr>
              <a:t>dossier à compléter. </a:t>
            </a:r>
            <a:r>
              <a:rPr lang="fr-FR" sz="1300" dirty="0">
                <a:solidFill>
                  <a:srgbClr val="4472C4"/>
                </a:solidFill>
                <a:latin typeface="HelveticaNeueLT-Light"/>
                <a:ea typeface="Times New Roman" pitchFamily="18" charset="0"/>
                <a:cs typeface="HelveticaNeueLT-Light"/>
              </a:rPr>
              <a:t>Le projet ne précise pas l’existence ou non d’un schéma directeur en eau potable sur ce territoire et sur les territoires secourus. Il n’est pas mentionné l’existence d’actions visant la sécurisation des réseaux d’adduction, la limitation des pertes et des surconsommations</a:t>
            </a:r>
            <a:r>
              <a:rPr lang="fr-FR" sz="1300" dirty="0">
                <a:solidFill>
                  <a:srgbClr val="FFC000"/>
                </a:solidFill>
                <a:latin typeface="HelveticaNeueLT-Light"/>
                <a:ea typeface="Times New Roman" pitchFamily="18" charset="0"/>
                <a:cs typeface="HelveticaNeueLT-Light"/>
              </a:rPr>
              <a:t>.</a:t>
            </a:r>
          </a:p>
          <a:p>
            <a:pPr marL="1028700" lvl="1" defTabSz="914400" eaLnBrk="1" fontAlgn="auto" hangingPunct="1">
              <a:spcBef>
                <a:spcPts val="600"/>
              </a:spcBef>
              <a:spcAft>
                <a:spcPts val="0"/>
              </a:spcAft>
              <a:buFont typeface="Wingdings" panose="05000000000000000000" pitchFamily="2" charset="2"/>
              <a:buChar char="ü"/>
              <a:defRPr/>
            </a:pPr>
            <a:r>
              <a:rPr lang="fr-FR" sz="1300" b="1" dirty="0">
                <a:solidFill>
                  <a:prstClr val="black"/>
                </a:solidFill>
                <a:latin typeface="HelveticaNeueLT-Light"/>
                <a:ea typeface="Times New Roman" pitchFamily="18" charset="0"/>
                <a:cs typeface="HelveticaNeueLT-Light"/>
              </a:rPr>
              <a:t>Disposition E61 : </a:t>
            </a:r>
            <a:r>
              <a:rPr lang="fr-FR" sz="1300" dirty="0">
                <a:solidFill>
                  <a:prstClr val="black"/>
                </a:solidFill>
                <a:latin typeface="HelveticaNeueLT-Light"/>
                <a:ea typeface="Times New Roman" pitchFamily="18" charset="0"/>
                <a:cs typeface="HelveticaNeueLT-Light"/>
              </a:rPr>
              <a:t>Intégrer les capacités de la ressource en eau potable en amont des projets d’urbanisme</a:t>
            </a:r>
            <a:endParaRPr lang="fr-FR" sz="1300" u="sng" dirty="0">
              <a:solidFill>
                <a:prstClr val="black"/>
              </a:solidFill>
              <a:latin typeface="HelveticaNeueLT-Light"/>
              <a:ea typeface="Times New Roman" pitchFamily="18" charset="0"/>
              <a:cs typeface="HelveticaNeueLT-Light"/>
            </a:endParaRPr>
          </a:p>
          <a:p>
            <a:pPr lvl="2" defTabSz="914400" eaLnBrk="1" fontAlgn="auto" hangingPunct="1">
              <a:spcBef>
                <a:spcPts val="600"/>
              </a:spcBef>
              <a:spcAft>
                <a:spcPts val="0"/>
              </a:spcAft>
              <a:defRPr/>
            </a:pPr>
            <a:r>
              <a:rPr lang="fr-FR" sz="1300" dirty="0">
                <a:solidFill>
                  <a:srgbClr val="FA9231"/>
                </a:solidFill>
                <a:latin typeface="HelveticaNeueLT-Light"/>
                <a:ea typeface="Times New Roman" pitchFamily="18" charset="0"/>
                <a:cs typeface="HelveticaNeueLT-Light"/>
              </a:rPr>
              <a:t>dossier à compléter. </a:t>
            </a:r>
            <a:r>
              <a:rPr lang="fr-FR" sz="1300" dirty="0">
                <a:solidFill>
                  <a:srgbClr val="4472C4"/>
                </a:solidFill>
                <a:latin typeface="HelveticaNeueLT-Light"/>
                <a:ea typeface="Times New Roman" pitchFamily="18" charset="0"/>
                <a:cs typeface="HelveticaNeueLT-Light"/>
              </a:rPr>
              <a:t>Le projet ne précise pas si cette exploitation en secours s’inscrit dans les projets d’urbanisme des collectivités concernées ni dans le schéma directeur d’eau potable</a:t>
            </a:r>
            <a:r>
              <a:rPr lang="fr-FR" sz="1300" dirty="0" smtClean="0">
                <a:solidFill>
                  <a:srgbClr val="4472C4"/>
                </a:solidFill>
                <a:latin typeface="HelveticaNeueLT-Light"/>
                <a:ea typeface="Times New Roman" pitchFamily="18" charset="0"/>
                <a:cs typeface="HelveticaNeueLT-Light"/>
              </a:rPr>
              <a:t>.</a:t>
            </a:r>
          </a:p>
          <a:p>
            <a:pPr lvl="2" defTabSz="914400" eaLnBrk="1" fontAlgn="auto" hangingPunct="1">
              <a:spcBef>
                <a:spcPts val="600"/>
              </a:spcBef>
              <a:spcAft>
                <a:spcPts val="0"/>
              </a:spcAft>
              <a:defRPr/>
            </a:pPr>
            <a:endParaRPr lang="fr-FR" sz="1300" dirty="0" smtClean="0">
              <a:solidFill>
                <a:srgbClr val="4472C4"/>
              </a:solidFill>
              <a:latin typeface="HelveticaNeueLT-Light"/>
              <a:ea typeface="Times New Roman" pitchFamily="18" charset="0"/>
              <a:cs typeface="HelveticaNeueLT-Light"/>
            </a:endParaRPr>
          </a:p>
          <a:p>
            <a:pPr defTabSz="914400" eaLnBrk="1" fontAlgn="auto" hangingPunct="1">
              <a:spcBef>
                <a:spcPts val="600"/>
              </a:spcBef>
              <a:spcAft>
                <a:spcPts val="0"/>
              </a:spcAft>
              <a:defRPr/>
            </a:pPr>
            <a:r>
              <a:rPr lang="fr-FR" sz="1300" u="sng" dirty="0">
                <a:solidFill>
                  <a:prstClr val="black"/>
                </a:solidFill>
                <a:latin typeface="HelveticaNeueLT-Light"/>
                <a:ea typeface="Times New Roman" pitchFamily="18" charset="0"/>
                <a:cs typeface="HelveticaNeueLT-Light"/>
              </a:rPr>
              <a:t>F : Gestion et prévention des intrants et rejets polluants</a:t>
            </a:r>
          </a:p>
          <a:p>
            <a:pPr defTabSz="914400" eaLnBrk="1" fontAlgn="auto" hangingPunct="1">
              <a:spcBef>
                <a:spcPts val="600"/>
              </a:spcBef>
              <a:spcAft>
                <a:spcPts val="0"/>
              </a:spcAft>
              <a:defRPr/>
            </a:pPr>
            <a:r>
              <a:rPr lang="fr-FR" sz="1300" b="1" dirty="0">
                <a:solidFill>
                  <a:srgbClr val="4472C4"/>
                </a:solidFill>
                <a:latin typeface="HelveticaNeueLT-Light"/>
                <a:ea typeface="Times New Roman" pitchFamily="18" charset="0"/>
                <a:cs typeface="HelveticaNeueLT-Light"/>
              </a:rPr>
              <a:t>Projet compatible avec les enjeux et objectifs du SAGE Charente</a:t>
            </a:r>
            <a:endParaRPr lang="fr-FR" sz="1300" u="sng" dirty="0">
              <a:solidFill>
                <a:prstClr val="black"/>
              </a:solidFill>
              <a:latin typeface="HelveticaNeueLT-Light"/>
              <a:ea typeface="Times New Roman" pitchFamily="18" charset="0"/>
              <a:cs typeface="HelveticaNeueLT-Light"/>
            </a:endParaRPr>
          </a:p>
          <a:p>
            <a:pPr marL="457200" lvl="1" indent="0" defTabSz="914400" eaLnBrk="1" fontAlgn="auto" hangingPunct="1">
              <a:spcBef>
                <a:spcPts val="600"/>
              </a:spcBef>
              <a:spcAft>
                <a:spcPts val="0"/>
              </a:spcAft>
              <a:defRPr/>
            </a:pPr>
            <a:r>
              <a:rPr lang="fr-FR" sz="1300" dirty="0">
                <a:solidFill>
                  <a:srgbClr val="4472C4"/>
                </a:solidFill>
                <a:latin typeface="HelveticaNeueLT-Light"/>
                <a:ea typeface="Times New Roman" pitchFamily="18" charset="0"/>
                <a:cs typeface="HelveticaNeueLT-Light"/>
              </a:rPr>
              <a:t>Programme de suivi et de maintenance régulière des installations prévues.</a:t>
            </a:r>
          </a:p>
          <a:p>
            <a:pPr marL="285750" lvl="0" indent="-285750" defTabSz="914400" eaLnBrk="1" fontAlgn="auto" hangingPunct="1">
              <a:spcBef>
                <a:spcPts val="600"/>
              </a:spcBef>
              <a:spcAft>
                <a:spcPts val="0"/>
              </a:spcAft>
              <a:buFont typeface="Wingdings" panose="05000000000000000000" pitchFamily="2" charset="2"/>
              <a:buChar char="q"/>
              <a:defRPr/>
            </a:pPr>
            <a:r>
              <a:rPr lang="fr-FR" sz="1300" dirty="0">
                <a:solidFill>
                  <a:prstClr val="black"/>
                </a:solidFill>
                <a:latin typeface="HelveticaNeueLT-Light"/>
                <a:ea typeface="Times New Roman" pitchFamily="18" charset="0"/>
                <a:cs typeface="HelveticaNeueLT-Light"/>
              </a:rPr>
              <a:t>Objectif 17 : Organiser et accompagner les actions de restauration de la qualité de l’eau</a:t>
            </a:r>
          </a:p>
          <a:p>
            <a:pPr marL="685800" lvl="2" defTabSz="914400" eaLnBrk="1" fontAlgn="auto" hangingPunct="1">
              <a:spcBef>
                <a:spcPts val="600"/>
              </a:spcBef>
              <a:spcAft>
                <a:spcPts val="0"/>
              </a:spcAft>
              <a:buFont typeface="Wingdings" panose="05000000000000000000" pitchFamily="2" charset="2"/>
              <a:buChar char="ü"/>
              <a:defRPr/>
            </a:pPr>
            <a:r>
              <a:rPr lang="fr-FR" sz="1300" b="1" dirty="0">
                <a:solidFill>
                  <a:prstClr val="black"/>
                </a:solidFill>
                <a:latin typeface="HelveticaNeueLT-Light"/>
                <a:ea typeface="Times New Roman" pitchFamily="18" charset="0"/>
                <a:cs typeface="HelveticaNeueLT-Light"/>
              </a:rPr>
              <a:t>Disposition F70  : </a:t>
            </a:r>
            <a:r>
              <a:rPr lang="fr-FR" sz="1300" dirty="0">
                <a:solidFill>
                  <a:prstClr val="black"/>
                </a:solidFill>
                <a:latin typeface="HelveticaNeueLT-Light"/>
                <a:ea typeface="Times New Roman" pitchFamily="18" charset="0"/>
                <a:cs typeface="HelveticaNeueLT-Light"/>
              </a:rPr>
              <a:t>Favoriser la constitution d’un plan d’alerte aux pollutions accidentelles à l’échelle du bassin de la Charente</a:t>
            </a:r>
          </a:p>
          <a:p>
            <a:pPr lvl="1" defTabSz="914400" eaLnBrk="1" fontAlgn="auto" hangingPunct="1">
              <a:spcBef>
                <a:spcPts val="600"/>
              </a:spcBef>
              <a:spcAft>
                <a:spcPts val="0"/>
              </a:spcAft>
              <a:defRPr/>
            </a:pPr>
            <a:r>
              <a:rPr lang="fr-FR" sz="1300" dirty="0" smtClean="0">
                <a:solidFill>
                  <a:srgbClr val="FA9231"/>
                </a:solidFill>
                <a:latin typeface="HelveticaNeueLT-Light"/>
                <a:ea typeface="Times New Roman" pitchFamily="18" charset="0"/>
                <a:cs typeface="HelveticaNeueLT-Light"/>
              </a:rPr>
              <a:t>Disposition à citer.</a:t>
            </a:r>
            <a:r>
              <a:rPr lang="fr-FR" sz="1300" b="1" dirty="0" smtClean="0">
                <a:solidFill>
                  <a:srgbClr val="4472C4"/>
                </a:solidFill>
                <a:latin typeface="HelveticaNeueLT-Light"/>
                <a:ea typeface="Times New Roman" pitchFamily="18" charset="0"/>
                <a:cs typeface="HelveticaNeueLT-Light"/>
              </a:rPr>
              <a:t> Projet </a:t>
            </a:r>
            <a:r>
              <a:rPr lang="fr-FR" sz="1300" b="1" dirty="0">
                <a:solidFill>
                  <a:srgbClr val="4472C4"/>
                </a:solidFill>
                <a:latin typeface="HelveticaNeueLT-Light"/>
                <a:ea typeface="Times New Roman" pitchFamily="18" charset="0"/>
                <a:cs typeface="HelveticaNeueLT-Light"/>
              </a:rPr>
              <a:t>compatible avec les enjeux et objectifs du SAGE Charente</a:t>
            </a:r>
            <a:endParaRPr lang="fr-FR" sz="1300" u="sng" dirty="0">
              <a:solidFill>
                <a:prstClr val="black"/>
              </a:solidFill>
              <a:latin typeface="HelveticaNeueLT-Light"/>
              <a:ea typeface="Times New Roman" pitchFamily="18" charset="0"/>
              <a:cs typeface="HelveticaNeueLT-Light"/>
            </a:endParaRPr>
          </a:p>
          <a:p>
            <a:pPr marL="457200" lvl="1" indent="0" defTabSz="914400" eaLnBrk="1" fontAlgn="auto" hangingPunct="1">
              <a:spcBef>
                <a:spcPts val="600"/>
              </a:spcBef>
              <a:spcAft>
                <a:spcPts val="0"/>
              </a:spcAft>
              <a:defRPr/>
            </a:pPr>
            <a:r>
              <a:rPr lang="fr-FR" sz="1300" dirty="0">
                <a:solidFill>
                  <a:srgbClr val="4472C4"/>
                </a:solidFill>
                <a:latin typeface="HelveticaNeueLT-Light"/>
                <a:ea typeface="Times New Roman" pitchFamily="18" charset="0"/>
                <a:cs typeface="HelveticaNeueLT-Light"/>
              </a:rPr>
              <a:t>Un plan d’alerte local sera constitué et pourra contribuer </a:t>
            </a:r>
            <a:r>
              <a:rPr lang="fr-FR" sz="1300" dirty="0" smtClean="0">
                <a:solidFill>
                  <a:srgbClr val="4472C4"/>
                </a:solidFill>
                <a:latin typeface="HelveticaNeueLT-Light"/>
                <a:ea typeface="Times New Roman" pitchFamily="18" charset="0"/>
                <a:cs typeface="HelveticaNeueLT-Light"/>
              </a:rPr>
              <a:t>à cette disposition à </a:t>
            </a:r>
            <a:r>
              <a:rPr lang="fr-FR" sz="1300" dirty="0">
                <a:solidFill>
                  <a:srgbClr val="4472C4"/>
                </a:solidFill>
                <a:latin typeface="HelveticaNeueLT-Light"/>
                <a:ea typeface="Times New Roman" pitchFamily="18" charset="0"/>
                <a:cs typeface="HelveticaNeueLT-Light"/>
              </a:rPr>
              <a:t>titre de retour d’expériences voire d’intégration dans le plan d’alerte </a:t>
            </a:r>
            <a:r>
              <a:rPr lang="fr-FR" sz="1300" dirty="0" smtClean="0">
                <a:solidFill>
                  <a:srgbClr val="4472C4"/>
                </a:solidFill>
                <a:latin typeface="HelveticaNeueLT-Light"/>
                <a:ea typeface="Times New Roman" pitchFamily="18" charset="0"/>
                <a:cs typeface="HelveticaNeueLT-Light"/>
              </a:rPr>
              <a:t>prévu </a:t>
            </a:r>
            <a:r>
              <a:rPr lang="fr-FR" sz="1300" dirty="0">
                <a:solidFill>
                  <a:srgbClr val="4472C4"/>
                </a:solidFill>
                <a:latin typeface="HelveticaNeueLT-Light"/>
                <a:ea typeface="Times New Roman" pitchFamily="18" charset="0"/>
                <a:cs typeface="HelveticaNeueLT-Light"/>
              </a:rPr>
              <a:t>par le SAGE</a:t>
            </a:r>
            <a:r>
              <a:rPr lang="fr-FR" sz="1300" dirty="0" smtClean="0">
                <a:solidFill>
                  <a:srgbClr val="4472C4"/>
                </a:solidFill>
                <a:latin typeface="HelveticaNeueLT-Light"/>
                <a:ea typeface="Times New Roman" pitchFamily="18" charset="0"/>
                <a:cs typeface="HelveticaNeueLT-Light"/>
              </a:rPr>
              <a:t>.</a:t>
            </a:r>
            <a:endParaRPr lang="fr-FR" sz="1300" dirty="0">
              <a:solidFill>
                <a:srgbClr val="4472C4"/>
              </a:solidFill>
              <a:latin typeface="HelveticaNeueLT-Light"/>
              <a:ea typeface="Times New Roman" pitchFamily="18" charset="0"/>
              <a:cs typeface="HelveticaNeueLT-Light"/>
            </a:endParaRPr>
          </a:p>
        </p:txBody>
      </p:sp>
      <p:sp>
        <p:nvSpPr>
          <p:cNvPr id="4" name="ZoneTexte 15"/>
          <p:cNvSpPr txBox="1">
            <a:spLocks noChangeArrowheads="1"/>
          </p:cNvSpPr>
          <p:nvPr/>
        </p:nvSpPr>
        <p:spPr bwMode="auto">
          <a:xfrm>
            <a:off x="1631504" y="224636"/>
            <a:ext cx="9937104" cy="338554"/>
          </a:xfrm>
          <a:prstGeom prst="rect">
            <a:avLst/>
          </a:prstGeom>
          <a:noFill/>
          <a:ln>
            <a:noFill/>
          </a:ln>
        </p:spPr>
        <p:txBody>
          <a:bodyPr wrap="square">
            <a:spAutoFit/>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fr-FR" altLang="fr-FR" sz="1600" b="1" i="0" u="none" strike="noStrike" kern="1200" cap="none" spc="0" normalizeH="0" baseline="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Porter à connaissance</a:t>
            </a:r>
            <a:r>
              <a:rPr kumimoji="0" lang="fr-FR" altLang="fr-FR" sz="1600" b="1" i="0" u="none" strike="noStrike" kern="1200" cap="none" spc="0" normalizeH="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 </a:t>
            </a:r>
            <a:r>
              <a:rPr kumimoji="0" lang="fr-FR" altLang="fr-FR" sz="1600" b="1" i="0" u="none" strike="noStrike" kern="1200" cap="none" spc="0" normalizeH="0" baseline="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dossier 2023-75</a:t>
            </a:r>
            <a:endParaRPr kumimoji="0" lang="fr-FR" altLang="fr-FR" sz="1600" b="1" i="0" u="none" strike="noStrike" kern="1200" cap="none" spc="0" normalizeH="0" baseline="0" noProof="0" dirty="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96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39416" y="692696"/>
            <a:ext cx="10945216" cy="3847207"/>
          </a:xfrm>
          <a:prstGeom prst="rect">
            <a:avLst/>
          </a:prstGeom>
          <a:solidFill>
            <a:schemeClr val="bg1"/>
          </a:solidFill>
        </p:spPr>
        <p:txBody>
          <a:bodyPr wrap="square">
            <a:spAutoFit/>
          </a:bodyPr>
          <a:lstStyle/>
          <a:p>
            <a:pPr lvl="0" algn="just" defTabSz="914400" eaLnBrk="1" fontAlgn="auto" hangingPunct="1">
              <a:spcBef>
                <a:spcPts val="600"/>
              </a:spcBef>
              <a:spcAft>
                <a:spcPts val="0"/>
              </a:spcAft>
              <a:defRPr/>
            </a:pPr>
            <a:r>
              <a:rPr lang="fr-FR" sz="1300" u="sng" dirty="0">
                <a:solidFill>
                  <a:prstClr val="black"/>
                </a:solidFill>
                <a:latin typeface="HelveticaNeueLT-Light"/>
                <a:ea typeface="Times New Roman" pitchFamily="18" charset="0"/>
                <a:cs typeface="HelveticaNeueLT-Light"/>
              </a:rPr>
              <a:t> </a:t>
            </a:r>
            <a:r>
              <a:rPr lang="fr-FR" sz="1400" b="1" dirty="0">
                <a:solidFill>
                  <a:prstClr val="black"/>
                </a:solidFill>
                <a:latin typeface="HelveticaNeueLT-Light"/>
                <a:ea typeface="Times New Roman" pitchFamily="18" charset="0"/>
                <a:cs typeface="HelveticaNeueLT-Light"/>
              </a:rPr>
              <a:t>Autres dispositions en lien avec le projet </a:t>
            </a:r>
            <a:r>
              <a:rPr lang="fr-FR" sz="1400" b="1" dirty="0" smtClean="0">
                <a:solidFill>
                  <a:prstClr val="black"/>
                </a:solidFill>
                <a:latin typeface="HelveticaNeueLT-Light"/>
                <a:ea typeface="Times New Roman" pitchFamily="18" charset="0"/>
                <a:cs typeface="HelveticaNeueLT-Light"/>
              </a:rPr>
              <a:t>devant être </a:t>
            </a:r>
            <a:r>
              <a:rPr lang="fr-FR" sz="1400" b="1" dirty="0">
                <a:solidFill>
                  <a:prstClr val="black"/>
                </a:solidFill>
                <a:latin typeface="HelveticaNeueLT-Light"/>
                <a:ea typeface="Times New Roman" pitchFamily="18" charset="0"/>
                <a:cs typeface="HelveticaNeueLT-Light"/>
              </a:rPr>
              <a:t>citées et </a:t>
            </a:r>
            <a:r>
              <a:rPr lang="fr-FR" sz="1400" b="1" dirty="0" smtClean="0">
                <a:solidFill>
                  <a:prstClr val="black"/>
                </a:solidFill>
                <a:latin typeface="HelveticaNeueLT-Light"/>
                <a:ea typeface="Times New Roman" pitchFamily="18" charset="0"/>
                <a:cs typeface="HelveticaNeueLT-Light"/>
              </a:rPr>
              <a:t>à considérer :</a:t>
            </a:r>
          </a:p>
          <a:p>
            <a:pPr lvl="0" algn="just" defTabSz="914400" eaLnBrk="1" fontAlgn="auto" hangingPunct="1">
              <a:spcBef>
                <a:spcPts val="600"/>
              </a:spcBef>
              <a:spcAft>
                <a:spcPts val="0"/>
              </a:spcAft>
              <a:defRPr/>
            </a:pPr>
            <a:endParaRPr lang="fr-FR" sz="1400" b="1" dirty="0" smtClean="0">
              <a:solidFill>
                <a:prstClr val="black"/>
              </a:solidFill>
              <a:latin typeface="HelveticaNeueLT-Light"/>
              <a:ea typeface="Times New Roman" pitchFamily="18" charset="0"/>
              <a:cs typeface="HelveticaNeueLT-Light"/>
            </a:endParaRPr>
          </a:p>
          <a:p>
            <a:pPr lvl="0" algn="just" defTabSz="914400" eaLnBrk="1" fontAlgn="auto" hangingPunct="1">
              <a:spcBef>
                <a:spcPts val="600"/>
              </a:spcBef>
              <a:spcAft>
                <a:spcPts val="0"/>
              </a:spcAft>
              <a:defRPr/>
            </a:pPr>
            <a:r>
              <a:rPr lang="fr-FR" sz="1300" u="sng" dirty="0" smtClean="0">
                <a:solidFill>
                  <a:prstClr val="black"/>
                </a:solidFill>
                <a:latin typeface="HelveticaNeueLT-Light"/>
                <a:ea typeface="Times New Roman" pitchFamily="18" charset="0"/>
                <a:cs typeface="HelveticaNeueLT-Light"/>
              </a:rPr>
              <a:t>Orientation </a:t>
            </a:r>
            <a:r>
              <a:rPr lang="fr-FR" sz="1300" u="sng" dirty="0">
                <a:solidFill>
                  <a:prstClr val="black"/>
                </a:solidFill>
                <a:latin typeface="HelveticaNeueLT-Light"/>
                <a:ea typeface="Times New Roman" pitchFamily="18" charset="0"/>
                <a:cs typeface="HelveticaNeueLT-Light"/>
              </a:rPr>
              <a:t>E : Gestion et prévention du manque d’eau à l’étiage</a:t>
            </a:r>
          </a:p>
          <a:p>
            <a:pPr marL="285750" lvl="0" indent="-285750" algn="just" defTabSz="914400" eaLnBrk="1" fontAlgn="auto" hangingPunct="1">
              <a:spcBef>
                <a:spcPts val="600"/>
              </a:spcBef>
              <a:spcAft>
                <a:spcPts val="0"/>
              </a:spcAft>
              <a:buFont typeface="Wingdings" panose="05000000000000000000" pitchFamily="2" charset="2"/>
              <a:buChar char="q"/>
              <a:defRPr/>
            </a:pPr>
            <a:r>
              <a:rPr lang="fr-FR" sz="1300" dirty="0">
                <a:solidFill>
                  <a:prstClr val="black"/>
                </a:solidFill>
                <a:latin typeface="HelveticaNeueLT-Light"/>
                <a:ea typeface="Times New Roman" pitchFamily="18" charset="0"/>
                <a:cs typeface="HelveticaNeueLT-Light"/>
              </a:rPr>
              <a:t>Objectif 14 : Préciser les modalités de gestion et de prévention des étiages</a:t>
            </a:r>
          </a:p>
          <a:p>
            <a:pPr lvl="1" algn="just" defTabSz="914400" eaLnBrk="1" fontAlgn="auto" hangingPunct="1">
              <a:spcBef>
                <a:spcPts val="600"/>
              </a:spcBef>
              <a:spcAft>
                <a:spcPts val="0"/>
              </a:spcAft>
              <a:buFont typeface="Wingdings" panose="05000000000000000000" pitchFamily="2" charset="2"/>
              <a:buChar char="ü"/>
              <a:defRPr/>
            </a:pPr>
            <a:r>
              <a:rPr lang="fr-FR" sz="1300" b="1" dirty="0">
                <a:solidFill>
                  <a:prstClr val="black"/>
                </a:solidFill>
                <a:latin typeface="HelveticaNeueLT-Light"/>
                <a:ea typeface="Times New Roman" pitchFamily="18" charset="0"/>
                <a:cs typeface="HelveticaNeueLT-Light"/>
              </a:rPr>
              <a:t>Disposition E51  : </a:t>
            </a:r>
            <a:r>
              <a:rPr lang="fr-FR" sz="1300" dirty="0">
                <a:solidFill>
                  <a:prstClr val="black"/>
                </a:solidFill>
                <a:latin typeface="HelveticaNeueLT-Light"/>
                <a:ea typeface="Times New Roman" pitchFamily="18" charset="0"/>
                <a:cs typeface="HelveticaNeueLT-Light"/>
              </a:rPr>
              <a:t>Compléter les connaissances sur les relations nappes/ rivières</a:t>
            </a:r>
          </a:p>
          <a:p>
            <a:pPr marL="457200" lvl="1" indent="0" algn="just" defTabSz="914400" eaLnBrk="1" fontAlgn="auto" hangingPunct="1">
              <a:spcBef>
                <a:spcPts val="600"/>
              </a:spcBef>
              <a:spcAft>
                <a:spcPts val="0"/>
              </a:spcAft>
              <a:defRPr/>
            </a:pPr>
            <a:r>
              <a:rPr lang="fr-FR" sz="1300" b="1" dirty="0">
                <a:solidFill>
                  <a:srgbClr val="4472C4"/>
                </a:solidFill>
                <a:latin typeface="HelveticaNeueLT-Light"/>
                <a:ea typeface="Times New Roman" pitchFamily="18" charset="0"/>
                <a:cs typeface="HelveticaNeueLT-Light"/>
              </a:rPr>
              <a:t>Projet compatible avec les enjeux et objectifs du SAGE Charente. </a:t>
            </a:r>
          </a:p>
          <a:p>
            <a:pPr marL="457200" lvl="1" indent="0" algn="just" defTabSz="914400" eaLnBrk="1" fontAlgn="auto" hangingPunct="1">
              <a:spcBef>
                <a:spcPts val="600"/>
              </a:spcBef>
              <a:spcAft>
                <a:spcPts val="0"/>
              </a:spcAft>
              <a:defRPr/>
            </a:pPr>
            <a:r>
              <a:rPr lang="fr-FR" sz="1300" dirty="0">
                <a:solidFill>
                  <a:srgbClr val="4472C4"/>
                </a:solidFill>
                <a:latin typeface="HelveticaNeueLT-Light"/>
                <a:ea typeface="Times New Roman" pitchFamily="18" charset="0"/>
                <a:cs typeface="HelveticaNeueLT-Light"/>
              </a:rPr>
              <a:t>Le projet ne se situe pas sur les secteurs prioritaires définis par la disposition. Notons que page 42 du document d’incidences il est mis en avant que « </a:t>
            </a:r>
            <a:r>
              <a:rPr lang="fr-FR" sz="1300" i="1" dirty="0">
                <a:solidFill>
                  <a:srgbClr val="4472C4"/>
                </a:solidFill>
                <a:latin typeface="HelveticaNeueLT-Light"/>
                <a:ea typeface="Times New Roman" pitchFamily="18" charset="0"/>
                <a:cs typeface="HelveticaNeueLT-Light"/>
              </a:rPr>
              <a:t>la </a:t>
            </a:r>
            <a:r>
              <a:rPr lang="fr-FR" sz="1300" i="1" dirty="0" err="1">
                <a:solidFill>
                  <a:srgbClr val="4472C4"/>
                </a:solidFill>
                <a:latin typeface="HelveticaNeueLT-Light"/>
                <a:ea typeface="Times New Roman" pitchFamily="18" charset="0"/>
                <a:cs typeface="HelveticaNeueLT-Light"/>
              </a:rPr>
              <a:t>Tardoire</a:t>
            </a:r>
            <a:r>
              <a:rPr lang="fr-FR" sz="1300" i="1" dirty="0">
                <a:solidFill>
                  <a:srgbClr val="4472C4"/>
                </a:solidFill>
                <a:latin typeface="HelveticaNeueLT-Light"/>
                <a:ea typeface="Times New Roman" pitchFamily="18" charset="0"/>
                <a:cs typeface="HelveticaNeueLT-Light"/>
              </a:rPr>
              <a:t> participe à l’alimentation de la nappe captée par le forage</a:t>
            </a:r>
            <a:r>
              <a:rPr lang="fr-FR" sz="1300" dirty="0">
                <a:solidFill>
                  <a:srgbClr val="4472C4"/>
                </a:solidFill>
                <a:latin typeface="HelveticaNeueLT-Light"/>
                <a:ea typeface="Times New Roman" pitchFamily="18" charset="0"/>
                <a:cs typeface="HelveticaNeueLT-Light"/>
              </a:rPr>
              <a:t> ».</a:t>
            </a:r>
          </a:p>
          <a:p>
            <a:pPr lvl="1" algn="just" defTabSz="914400" eaLnBrk="1" fontAlgn="auto" hangingPunct="1">
              <a:spcBef>
                <a:spcPts val="600"/>
              </a:spcBef>
              <a:spcAft>
                <a:spcPts val="0"/>
              </a:spcAft>
              <a:buFont typeface="Wingdings" panose="05000000000000000000" pitchFamily="2" charset="2"/>
              <a:buChar char="ü"/>
              <a:defRPr/>
            </a:pPr>
            <a:r>
              <a:rPr lang="fr-FR" sz="1300" b="1" dirty="0">
                <a:solidFill>
                  <a:prstClr val="black"/>
                </a:solidFill>
                <a:latin typeface="HelveticaNeueLT-Light"/>
                <a:ea typeface="Times New Roman" pitchFamily="18" charset="0"/>
                <a:cs typeface="HelveticaNeueLT-Light"/>
              </a:rPr>
              <a:t>Disposition E56  : </a:t>
            </a:r>
            <a:r>
              <a:rPr lang="fr-FR" sz="1300" dirty="0">
                <a:solidFill>
                  <a:prstClr val="black"/>
                </a:solidFill>
                <a:latin typeface="HelveticaNeueLT-Light"/>
                <a:ea typeface="Times New Roman" pitchFamily="18" charset="0"/>
                <a:cs typeface="HelveticaNeueLT-Light"/>
              </a:rPr>
              <a:t>Proposer des modalités de gestion des eaux souterraines</a:t>
            </a:r>
          </a:p>
          <a:p>
            <a:pPr marL="457200" lvl="1" indent="0" algn="just" defTabSz="914400" eaLnBrk="1" fontAlgn="auto" hangingPunct="1">
              <a:spcBef>
                <a:spcPts val="600"/>
              </a:spcBef>
              <a:spcAft>
                <a:spcPts val="0"/>
              </a:spcAft>
              <a:defRPr/>
            </a:pPr>
            <a:r>
              <a:rPr lang="fr-FR" sz="1300" b="1" dirty="0">
                <a:solidFill>
                  <a:srgbClr val="4472C4"/>
                </a:solidFill>
                <a:latin typeface="HelveticaNeueLT-Light"/>
                <a:ea typeface="Times New Roman" pitchFamily="18" charset="0"/>
                <a:cs typeface="HelveticaNeueLT-Light"/>
              </a:rPr>
              <a:t>Projet compatible avec les enjeux et objectifs du SAGE Charente. </a:t>
            </a:r>
          </a:p>
          <a:p>
            <a:pPr marL="457200" lvl="1" indent="0" algn="just" defTabSz="914400" eaLnBrk="1" fontAlgn="auto" hangingPunct="1">
              <a:spcBef>
                <a:spcPts val="600"/>
              </a:spcBef>
              <a:spcAft>
                <a:spcPts val="0"/>
              </a:spcAft>
              <a:defRPr/>
            </a:pPr>
            <a:r>
              <a:rPr lang="fr-FR" sz="1300" dirty="0">
                <a:solidFill>
                  <a:srgbClr val="4472C4"/>
                </a:solidFill>
                <a:latin typeface="HelveticaNeueLT-Light"/>
                <a:ea typeface="Times New Roman" pitchFamily="18" charset="0"/>
                <a:cs typeface="HelveticaNeueLT-Light"/>
              </a:rPr>
              <a:t>Le projet ne concerne pas un prélèvement en nappe captive.</a:t>
            </a:r>
          </a:p>
          <a:p>
            <a:pPr lvl="1" algn="just" defTabSz="914400" eaLnBrk="1" fontAlgn="auto" hangingPunct="1">
              <a:spcBef>
                <a:spcPts val="600"/>
              </a:spcBef>
              <a:spcAft>
                <a:spcPts val="0"/>
              </a:spcAft>
              <a:buFont typeface="Wingdings" panose="05000000000000000000" pitchFamily="2" charset="2"/>
              <a:buChar char="ü"/>
              <a:defRPr/>
            </a:pPr>
            <a:r>
              <a:rPr lang="fr-FR" sz="1300" b="1" dirty="0">
                <a:solidFill>
                  <a:prstClr val="black"/>
                </a:solidFill>
                <a:latin typeface="HelveticaNeueLT-Light"/>
                <a:ea typeface="Times New Roman" pitchFamily="18" charset="0"/>
                <a:cs typeface="HelveticaNeueLT-Light"/>
              </a:rPr>
              <a:t>Disposition E57  : </a:t>
            </a:r>
            <a:r>
              <a:rPr lang="fr-FR" sz="1300" dirty="0">
                <a:solidFill>
                  <a:prstClr val="black"/>
                </a:solidFill>
                <a:latin typeface="HelveticaNeueLT-Light"/>
                <a:ea typeface="Times New Roman" pitchFamily="18" charset="0"/>
                <a:cs typeface="HelveticaNeueLT-Light"/>
              </a:rPr>
              <a:t>Programmer la mise en conformité ou le rebouchage des forages non conformes</a:t>
            </a:r>
          </a:p>
          <a:p>
            <a:pPr marL="457200" lvl="1" indent="0" algn="just" defTabSz="914400" eaLnBrk="1" fontAlgn="auto" hangingPunct="1">
              <a:spcBef>
                <a:spcPts val="600"/>
              </a:spcBef>
              <a:spcAft>
                <a:spcPts val="0"/>
              </a:spcAft>
              <a:defRPr/>
            </a:pPr>
            <a:r>
              <a:rPr lang="fr-FR" sz="1300" b="1" dirty="0">
                <a:solidFill>
                  <a:srgbClr val="4472C4"/>
                </a:solidFill>
                <a:latin typeface="HelveticaNeueLT-Light"/>
                <a:ea typeface="Times New Roman" pitchFamily="18" charset="0"/>
                <a:cs typeface="HelveticaNeueLT-Light"/>
              </a:rPr>
              <a:t>Projet compatible avec les enjeux et objectifs du SAGE Charente. </a:t>
            </a:r>
          </a:p>
          <a:p>
            <a:pPr marL="457200" lvl="1" indent="0" algn="just" defTabSz="914400" eaLnBrk="1" fontAlgn="auto" hangingPunct="1">
              <a:spcBef>
                <a:spcPts val="600"/>
              </a:spcBef>
              <a:spcAft>
                <a:spcPts val="0"/>
              </a:spcAft>
              <a:defRPr/>
            </a:pPr>
            <a:r>
              <a:rPr lang="fr-FR" sz="1300" dirty="0">
                <a:solidFill>
                  <a:srgbClr val="4472C4"/>
                </a:solidFill>
                <a:latin typeface="HelveticaNeueLT-Light"/>
                <a:ea typeface="Times New Roman" pitchFamily="18" charset="0"/>
                <a:cs typeface="HelveticaNeueLT-Light"/>
              </a:rPr>
              <a:t>Le projet ne concerne pas un prélèvement en nappe captive</a:t>
            </a:r>
            <a:r>
              <a:rPr lang="fr-FR" sz="1300" dirty="0" smtClean="0">
                <a:solidFill>
                  <a:srgbClr val="4472C4"/>
                </a:solidFill>
                <a:latin typeface="HelveticaNeueLT-Light"/>
                <a:ea typeface="Times New Roman" pitchFamily="18" charset="0"/>
                <a:cs typeface="HelveticaNeueLT-Light"/>
              </a:rPr>
              <a:t>.</a:t>
            </a:r>
            <a:endParaRPr lang="fr-FR" sz="1300" dirty="0">
              <a:solidFill>
                <a:srgbClr val="4472C4"/>
              </a:solidFill>
              <a:latin typeface="HelveticaNeueLT-Light"/>
              <a:ea typeface="Times New Roman" pitchFamily="18" charset="0"/>
              <a:cs typeface="HelveticaNeueLT-Light"/>
            </a:endParaRPr>
          </a:p>
        </p:txBody>
      </p:sp>
      <p:sp>
        <p:nvSpPr>
          <p:cNvPr id="5" name="ZoneTexte 15"/>
          <p:cNvSpPr txBox="1">
            <a:spLocks noChangeArrowheads="1"/>
          </p:cNvSpPr>
          <p:nvPr/>
        </p:nvSpPr>
        <p:spPr bwMode="auto">
          <a:xfrm>
            <a:off x="1631504" y="224636"/>
            <a:ext cx="9937104" cy="338554"/>
          </a:xfrm>
          <a:prstGeom prst="rect">
            <a:avLst/>
          </a:prstGeom>
          <a:noFill/>
          <a:ln>
            <a:noFill/>
          </a:ln>
        </p:spPr>
        <p:txBody>
          <a:bodyPr wrap="square">
            <a:spAutoFit/>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fr-FR" altLang="fr-FR" sz="1600" b="1" i="0" u="none" strike="noStrike" kern="1200" cap="none" spc="0" normalizeH="0" baseline="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Porter à connaissance</a:t>
            </a:r>
            <a:r>
              <a:rPr kumimoji="0" lang="fr-FR" altLang="fr-FR" sz="1600" b="1" i="0" u="none" strike="noStrike" kern="1200" cap="none" spc="0" normalizeH="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 </a:t>
            </a:r>
            <a:r>
              <a:rPr kumimoji="0" lang="fr-FR" altLang="fr-FR" sz="1600" b="1" i="0" u="none" strike="noStrike" kern="1200" cap="none" spc="0" normalizeH="0" baseline="0" noProof="0" dirty="0" smtClean="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rPr>
              <a:t>dossier 2023-75</a:t>
            </a:r>
            <a:endParaRPr kumimoji="0" lang="fr-FR" altLang="fr-FR" sz="1600" b="1" i="0" u="none" strike="noStrike" kern="1200" cap="none" spc="0" normalizeH="0" baseline="0" noProof="0" dirty="0">
              <a:ln>
                <a:noFill/>
              </a:ln>
              <a:solidFill>
                <a:srgbClr val="F49231"/>
              </a:solidFill>
              <a:effectLst/>
              <a:uLnTx/>
              <a:uFillTx/>
              <a:latin typeface="Century Gothic" panose="020B0502020202020204" pitchFamily="34" charset="0"/>
              <a:ea typeface="Microsoft YaHei" panose="020B0503020204020204"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7969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22-12-13_CLE-22[20221124140831817].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heme/theme1.xml><?xml version="1.0" encoding="utf-8"?>
<a:theme xmlns:a="http://schemas.openxmlformats.org/drawingml/2006/main" name="2014-01-31_SAGE_Charente_CL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a:ea typeface="Microsoft YaHei"/>
        <a:cs typeface="Microsoft YaHei"/>
      </a:majorFont>
      <a:minorFont>
        <a:latin typeface="Constantia"/>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Trebuchet MS"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Trebuchet MS" pitchFamily="32" charset="0"/>
            <a:cs typeface="Arial" charset="0"/>
          </a:defRPr>
        </a:defPPr>
      </a:lstStyle>
    </a:lnDef>
    <a:txDef>
      <a:spPr>
        <a:noFill/>
      </a:spPr>
      <a:bodyPr wrap="square" rtlCol="0">
        <a:spAutoFit/>
      </a:bodyPr>
      <a:lstStyle>
        <a:defPPr>
          <a:defRPr dirty="0" smtClean="0">
            <a:solidFill>
              <a:schemeClr val="tx1"/>
            </a:solidFill>
          </a:defRPr>
        </a:defPPr>
      </a:lstStyle>
    </a:tx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21843</TotalTime>
  <Words>1227</Words>
  <Application>Microsoft Office PowerPoint</Application>
  <PresentationFormat>Grand écran</PresentationFormat>
  <Paragraphs>100</Paragraphs>
  <Slides>7</Slides>
  <Notes>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7</vt:i4>
      </vt:variant>
    </vt:vector>
  </HeadingPairs>
  <TitlesOfParts>
    <vt:vector size="17" baseType="lpstr">
      <vt:lpstr>Microsoft YaHei</vt:lpstr>
      <vt:lpstr>Arial</vt:lpstr>
      <vt:lpstr>Arial Black</vt:lpstr>
      <vt:lpstr>Calibri</vt:lpstr>
      <vt:lpstr>Century Gothic</vt:lpstr>
      <vt:lpstr>HelveticaNeueLT-Light</vt:lpstr>
      <vt:lpstr>Times New Roman</vt:lpstr>
      <vt:lpstr>Trebuchet MS</vt:lpstr>
      <vt:lpstr>Wingdings</vt:lpstr>
      <vt:lpstr>2014-01-31_SAGE_Charente_CLE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Denis Rousset</dc:creator>
  <cp:lastModifiedBy>Fabrice MEUNIER</cp:lastModifiedBy>
  <cp:revision>1185</cp:revision>
  <cp:lastPrinted>2023-02-22T20:41:39Z</cp:lastPrinted>
  <dcterms:created xsi:type="dcterms:W3CDTF">2015-02-04T08:24:38Z</dcterms:created>
  <dcterms:modified xsi:type="dcterms:W3CDTF">2023-06-05T16:44:38Z</dcterms:modified>
</cp:coreProperties>
</file>